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2"/>
  </p:notesMasterIdLst>
  <p:sldIdLst>
    <p:sldId id="256" r:id="rId2"/>
    <p:sldId id="257" r:id="rId3"/>
    <p:sldId id="272" r:id="rId4"/>
    <p:sldId id="258" r:id="rId5"/>
    <p:sldId id="285" r:id="rId6"/>
    <p:sldId id="273" r:id="rId7"/>
    <p:sldId id="274" r:id="rId8"/>
    <p:sldId id="275" r:id="rId9"/>
    <p:sldId id="276" r:id="rId10"/>
    <p:sldId id="277" r:id="rId11"/>
    <p:sldId id="278" r:id="rId12"/>
    <p:sldId id="279" r:id="rId13"/>
    <p:sldId id="280" r:id="rId14"/>
    <p:sldId id="281" r:id="rId15"/>
    <p:sldId id="282" r:id="rId16"/>
    <p:sldId id="283" r:id="rId17"/>
    <p:sldId id="284" r:id="rId18"/>
    <p:sldId id="259" r:id="rId19"/>
    <p:sldId id="271" r:id="rId20"/>
    <p:sldId id="286" r:id="rId21"/>
    <p:sldId id="287" r:id="rId22"/>
    <p:sldId id="288" r:id="rId23"/>
    <p:sldId id="289" r:id="rId24"/>
    <p:sldId id="294" r:id="rId25"/>
    <p:sldId id="290" r:id="rId26"/>
    <p:sldId id="291" r:id="rId27"/>
    <p:sldId id="292" r:id="rId28"/>
    <p:sldId id="293" r:id="rId29"/>
    <p:sldId id="270" r:id="rId30"/>
    <p:sldId id="260"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58B6B1-9745-44CE-A43F-2187F0833266}" type="datetimeFigureOut">
              <a:rPr lang="en-US" smtClean="0"/>
              <a:t>11/29/2023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85954B-4766-4511-A464-1D5E7BDED3FF}" type="slidenum">
              <a:rPr lang="en-US" smtClean="0"/>
              <a:t>‹#›</a:t>
            </a:fld>
            <a:endParaRPr lang="en-US"/>
          </a:p>
        </p:txBody>
      </p:sp>
    </p:spTree>
    <p:extLst>
      <p:ext uri="{BB962C8B-B14F-4D97-AF65-F5344CB8AC3E}">
        <p14:creationId xmlns:p14="http://schemas.microsoft.com/office/powerpoint/2010/main" val="38033987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85954B-4766-4511-A464-1D5E7BDED3FF}" type="slidenum">
              <a:rPr lang="en-US" smtClean="0"/>
              <a:t>2</a:t>
            </a:fld>
            <a:endParaRPr lang="en-US"/>
          </a:p>
        </p:txBody>
      </p:sp>
    </p:spTree>
    <p:extLst>
      <p:ext uri="{BB962C8B-B14F-4D97-AF65-F5344CB8AC3E}">
        <p14:creationId xmlns:p14="http://schemas.microsoft.com/office/powerpoint/2010/main" val="41439006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85954B-4766-4511-A464-1D5E7BDED3FF}" type="slidenum">
              <a:rPr lang="en-US" smtClean="0"/>
              <a:t>4</a:t>
            </a:fld>
            <a:endParaRPr lang="en-US"/>
          </a:p>
        </p:txBody>
      </p:sp>
    </p:spTree>
    <p:extLst>
      <p:ext uri="{BB962C8B-B14F-4D97-AF65-F5344CB8AC3E}">
        <p14:creationId xmlns:p14="http://schemas.microsoft.com/office/powerpoint/2010/main" val="40276056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85954B-4766-4511-A464-1D5E7BDED3FF}" type="slidenum">
              <a:rPr lang="en-US" smtClean="0"/>
              <a:t>18</a:t>
            </a:fld>
            <a:endParaRPr lang="en-US"/>
          </a:p>
        </p:txBody>
      </p:sp>
    </p:spTree>
    <p:extLst>
      <p:ext uri="{BB962C8B-B14F-4D97-AF65-F5344CB8AC3E}">
        <p14:creationId xmlns:p14="http://schemas.microsoft.com/office/powerpoint/2010/main" val="41894995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85954B-4766-4511-A464-1D5E7BDED3FF}" type="slidenum">
              <a:rPr lang="en-US" smtClean="0"/>
              <a:t>19</a:t>
            </a:fld>
            <a:endParaRPr lang="en-US"/>
          </a:p>
        </p:txBody>
      </p:sp>
    </p:spTree>
    <p:extLst>
      <p:ext uri="{BB962C8B-B14F-4D97-AF65-F5344CB8AC3E}">
        <p14:creationId xmlns:p14="http://schemas.microsoft.com/office/powerpoint/2010/main" val="18336847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85954B-4766-4511-A464-1D5E7BDED3FF}" type="slidenum">
              <a:rPr lang="en-US" smtClean="0"/>
              <a:t>29</a:t>
            </a:fld>
            <a:endParaRPr lang="en-US"/>
          </a:p>
        </p:txBody>
      </p:sp>
    </p:spTree>
    <p:extLst>
      <p:ext uri="{BB962C8B-B14F-4D97-AF65-F5344CB8AC3E}">
        <p14:creationId xmlns:p14="http://schemas.microsoft.com/office/powerpoint/2010/main" val="1800339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11/29/2023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11/29/2023</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800"/>
            <a:ext cx="10881016" cy="872544"/>
          </a:xfrm>
        </p:spPr>
        <p:txBody>
          <a:bodyPr>
            <a:normAutofit fontScale="90000"/>
          </a:bodyPr>
          <a:lstStyle/>
          <a:p>
            <a:pPr algn="ctr"/>
            <a:r>
              <a:rPr lang="en-US" dirty="0" smtClean="0"/>
              <a:t>University of Poonch Rawalakot</a:t>
            </a:r>
            <a:endParaRPr lang="en-US" dirty="0"/>
          </a:p>
        </p:txBody>
      </p:sp>
      <p:sp>
        <p:nvSpPr>
          <p:cNvPr id="3" name="Subtitle 2"/>
          <p:cNvSpPr>
            <a:spLocks noGrp="1"/>
          </p:cNvSpPr>
          <p:nvPr>
            <p:ph type="subTitle" idx="1"/>
          </p:nvPr>
        </p:nvSpPr>
        <p:spPr>
          <a:xfrm>
            <a:off x="684211" y="3843867"/>
            <a:ext cx="11035563" cy="1947333"/>
          </a:xfrm>
        </p:spPr>
        <p:txBody>
          <a:bodyPr>
            <a:normAutofit/>
          </a:bodyPr>
          <a:lstStyle/>
          <a:p>
            <a:pPr algn="ctr"/>
            <a:r>
              <a:rPr lang="en-US" sz="4400" dirty="0"/>
              <a:t>Scheme of Studies for Associate Degree </a:t>
            </a:r>
            <a:r>
              <a:rPr lang="en-US" sz="4400" dirty="0" smtClean="0"/>
              <a:t>&amp; BS Programs </a:t>
            </a:r>
            <a:r>
              <a:rPr lang="en-US" sz="4400" dirty="0"/>
              <a:t>of Affiliated Colleges</a:t>
            </a:r>
          </a:p>
        </p:txBody>
      </p:sp>
    </p:spTree>
    <p:extLst>
      <p:ext uri="{BB962C8B-B14F-4D97-AF65-F5344CB8AC3E}">
        <p14:creationId xmlns:p14="http://schemas.microsoft.com/office/powerpoint/2010/main" val="22737007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11102"/>
            <a:ext cx="12099073" cy="6463308"/>
          </a:xfrm>
          <a:prstGeom prst="rect">
            <a:avLst/>
          </a:prstGeom>
        </p:spPr>
        <p:txBody>
          <a:bodyPr wrap="square">
            <a:spAutoFit/>
          </a:bodyPr>
          <a:lstStyle/>
          <a:p>
            <a:r>
              <a:rPr lang="en-US" sz="2000" b="1" dirty="0">
                <a:solidFill>
                  <a:srgbClr val="FF0000"/>
                </a:solidFill>
              </a:rPr>
              <a:t>Criteria for </a:t>
            </a:r>
            <a:r>
              <a:rPr lang="en-US" sz="2000" b="1" dirty="0" smtClean="0">
                <a:solidFill>
                  <a:srgbClr val="FF0000"/>
                </a:solidFill>
              </a:rPr>
              <a:t>Sessional Exam Marks </a:t>
            </a:r>
            <a:endParaRPr lang="en-US" sz="2000" b="1" dirty="0"/>
          </a:p>
          <a:p>
            <a:r>
              <a:rPr lang="en-US" b="1" dirty="0">
                <a:solidFill>
                  <a:schemeClr val="bg1"/>
                </a:solidFill>
              </a:rPr>
              <a:t>A. </a:t>
            </a:r>
            <a:r>
              <a:rPr lang="en-US" dirty="0"/>
              <a:t>Quiz/surprise test </a:t>
            </a:r>
            <a:r>
              <a:rPr lang="en-US" dirty="0" smtClean="0">
                <a:solidFill>
                  <a:schemeClr val="bg1"/>
                </a:solidFill>
              </a:rPr>
              <a:t>will </a:t>
            </a:r>
            <a:r>
              <a:rPr lang="en-US" dirty="0">
                <a:solidFill>
                  <a:schemeClr val="bg1"/>
                </a:solidFill>
              </a:rPr>
              <a:t>be carried out to assess students' learning. </a:t>
            </a:r>
            <a:r>
              <a:rPr lang="en-US" dirty="0" smtClean="0">
                <a:solidFill>
                  <a:schemeClr val="bg1"/>
                </a:solidFill>
              </a:rPr>
              <a:t>These will be of 5 marks.</a:t>
            </a:r>
          </a:p>
          <a:p>
            <a:r>
              <a:rPr lang="en-US" b="1" dirty="0" smtClean="0">
                <a:solidFill>
                  <a:schemeClr val="bg1"/>
                </a:solidFill>
              </a:rPr>
              <a:t>B</a:t>
            </a:r>
            <a:r>
              <a:rPr lang="en-US" b="1" dirty="0">
                <a:solidFill>
                  <a:schemeClr val="bg1"/>
                </a:solidFill>
              </a:rPr>
              <a:t>. </a:t>
            </a:r>
            <a:r>
              <a:rPr lang="en-US" dirty="0" smtClean="0">
                <a:solidFill>
                  <a:schemeClr val="bg1"/>
                </a:solidFill>
              </a:rPr>
              <a:t>The </a:t>
            </a:r>
            <a:r>
              <a:rPr lang="en-US" dirty="0">
                <a:solidFill>
                  <a:schemeClr val="bg1"/>
                </a:solidFill>
              </a:rPr>
              <a:t>student will receive an </a:t>
            </a:r>
            <a:r>
              <a:rPr lang="en-US" dirty="0"/>
              <a:t>assignment</a:t>
            </a:r>
            <a:r>
              <a:rPr lang="en-US" dirty="0">
                <a:solidFill>
                  <a:schemeClr val="bg1"/>
                </a:solidFill>
              </a:rPr>
              <a:t> for each course.  The teacher may give more than one assignment if necessary, but the total score remains the same, that is, </a:t>
            </a:r>
            <a:r>
              <a:rPr lang="en-US" dirty="0" smtClean="0">
                <a:solidFill>
                  <a:schemeClr val="bg1"/>
                </a:solidFill>
              </a:rPr>
              <a:t>5 marks. The </a:t>
            </a:r>
            <a:r>
              <a:rPr lang="en-US" dirty="0">
                <a:solidFill>
                  <a:schemeClr val="bg1"/>
                </a:solidFill>
              </a:rPr>
              <a:t>assignment will be assessed on the basis of logical reasoning and organization of </a:t>
            </a:r>
            <a:r>
              <a:rPr lang="en-US" dirty="0" smtClean="0">
                <a:solidFill>
                  <a:schemeClr val="bg1"/>
                </a:solidFill>
              </a:rPr>
              <a:t>materials</a:t>
            </a:r>
          </a:p>
          <a:p>
            <a:r>
              <a:rPr lang="en-US" sz="2000" b="1" dirty="0" smtClean="0">
                <a:solidFill>
                  <a:srgbClr val="FF0000"/>
                </a:solidFill>
              </a:rPr>
              <a:t>Mid </a:t>
            </a:r>
            <a:r>
              <a:rPr lang="en-US" sz="2000" b="1" dirty="0">
                <a:solidFill>
                  <a:srgbClr val="FF0000"/>
                </a:solidFill>
              </a:rPr>
              <a:t>Semester Examination </a:t>
            </a:r>
          </a:p>
          <a:p>
            <a:r>
              <a:rPr lang="en-US" dirty="0">
                <a:solidFill>
                  <a:schemeClr val="bg1"/>
                </a:solidFill>
              </a:rPr>
              <a:t>The examination will take place after an </a:t>
            </a:r>
            <a:r>
              <a:rPr lang="en-US" dirty="0"/>
              <a:t>8-week</a:t>
            </a:r>
            <a:r>
              <a:rPr lang="en-US" dirty="0">
                <a:solidFill>
                  <a:schemeClr val="bg1"/>
                </a:solidFill>
              </a:rPr>
              <a:t> teaching period. This will be internal examination conducted by concerned college in all manners, i.e. staff and stationary, etc. The teacher who taught the course will prepare the question paper, conduct the exam, marks the answer book and submit the award to the concerned </a:t>
            </a:r>
            <a:r>
              <a:rPr lang="en-US" dirty="0" err="1">
                <a:solidFill>
                  <a:schemeClr val="bg1"/>
                </a:solidFill>
              </a:rPr>
              <a:t>incharge</a:t>
            </a:r>
            <a:r>
              <a:rPr lang="en-US" dirty="0">
                <a:solidFill>
                  <a:schemeClr val="bg1"/>
                </a:solidFill>
              </a:rPr>
              <a:t> examination for onward transmission to </a:t>
            </a:r>
            <a:r>
              <a:rPr lang="en-US" dirty="0" smtClean="0">
                <a:solidFill>
                  <a:schemeClr val="bg1"/>
                </a:solidFill>
              </a:rPr>
              <a:t>controller of examination of university </a:t>
            </a:r>
            <a:r>
              <a:rPr lang="en-US" dirty="0"/>
              <a:t>within two weeks after exam</a:t>
            </a:r>
            <a:r>
              <a:rPr lang="en-US" dirty="0">
                <a:solidFill>
                  <a:schemeClr val="bg1"/>
                </a:solidFill>
              </a:rPr>
              <a:t>. There will be no choice in the questions on the midterm examination. </a:t>
            </a:r>
            <a:r>
              <a:rPr lang="en-US" dirty="0"/>
              <a:t>The minimum duration of this exam shall be 1 hour</a:t>
            </a:r>
            <a:r>
              <a:rPr lang="en-US" dirty="0" smtClean="0"/>
              <a:t>.</a:t>
            </a:r>
          </a:p>
          <a:p>
            <a:r>
              <a:rPr lang="en-US" b="1" dirty="0" smtClean="0">
                <a:solidFill>
                  <a:srgbClr val="FF0000"/>
                </a:solidFill>
              </a:rPr>
              <a:t>Final/ Terminal </a:t>
            </a:r>
            <a:r>
              <a:rPr lang="en-US" b="1" dirty="0">
                <a:solidFill>
                  <a:srgbClr val="FF0000"/>
                </a:solidFill>
              </a:rPr>
              <a:t>Examination </a:t>
            </a:r>
            <a:endParaRPr lang="en-US" b="1" dirty="0" smtClean="0">
              <a:solidFill>
                <a:srgbClr val="FF0000"/>
              </a:solidFill>
            </a:endParaRPr>
          </a:p>
          <a:p>
            <a:r>
              <a:rPr lang="en-US" dirty="0">
                <a:solidFill>
                  <a:schemeClr val="bg1"/>
                </a:solidFill>
              </a:rPr>
              <a:t>The University will be responsible for conducting the Final Examination at the end of each semester and assigning marks for this evaluation instrument through the office of Controller of Examinations. The standard operating procedure for conducting of the semester terminal exam is as under </a:t>
            </a:r>
          </a:p>
          <a:p>
            <a:pPr marL="285750" lvl="0" indent="-285750">
              <a:buFont typeface="Arial" panose="020B0604020202020204" pitchFamily="34" charset="0"/>
              <a:buChar char="•"/>
            </a:pPr>
            <a:r>
              <a:rPr lang="en-US" dirty="0">
                <a:solidFill>
                  <a:schemeClr val="bg1"/>
                </a:solidFill>
              </a:rPr>
              <a:t>The examiner shall set the final paper including </a:t>
            </a:r>
            <a:r>
              <a:rPr lang="en-US" dirty="0" smtClean="0">
                <a:solidFill>
                  <a:schemeClr val="bg1"/>
                </a:solidFill>
              </a:rPr>
              <a:t>mid </a:t>
            </a:r>
            <a:r>
              <a:rPr lang="en-US" dirty="0">
                <a:solidFill>
                  <a:schemeClr val="bg1"/>
                </a:solidFill>
              </a:rPr>
              <a:t>exam syllabus. </a:t>
            </a:r>
          </a:p>
          <a:p>
            <a:pPr marL="285750" lvl="0" indent="-285750">
              <a:buFont typeface="Arial" panose="020B0604020202020204" pitchFamily="34" charset="0"/>
              <a:buChar char="•"/>
            </a:pPr>
            <a:r>
              <a:rPr lang="en-US" dirty="0">
                <a:solidFill>
                  <a:schemeClr val="bg1"/>
                </a:solidFill>
              </a:rPr>
              <a:t>The date sheet of final exam shall be issued by the controller of examination and final examination shall be arranged accordingly by appointing dedicated staff for examination </a:t>
            </a:r>
            <a:r>
              <a:rPr lang="en-US" dirty="0" smtClean="0">
                <a:solidFill>
                  <a:schemeClr val="bg1"/>
                </a:solidFill>
              </a:rPr>
              <a:t>at </a:t>
            </a:r>
            <a:r>
              <a:rPr lang="en-US" dirty="0">
                <a:solidFill>
                  <a:schemeClr val="bg1"/>
                </a:solidFill>
              </a:rPr>
              <a:t>designated centers. Examinations will be held on consecutive days excluding holidays. </a:t>
            </a:r>
          </a:p>
          <a:p>
            <a:endParaRPr lang="en-US" dirty="0" smtClean="0"/>
          </a:p>
          <a:p>
            <a:endParaRPr lang="en-US" dirty="0" smtClean="0"/>
          </a:p>
          <a:p>
            <a:endParaRPr lang="en-US" dirty="0"/>
          </a:p>
        </p:txBody>
      </p:sp>
    </p:spTree>
    <p:extLst>
      <p:ext uri="{BB962C8B-B14F-4D97-AF65-F5344CB8AC3E}">
        <p14:creationId xmlns:p14="http://schemas.microsoft.com/office/powerpoint/2010/main" val="3298208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028343"/>
            <a:ext cx="12192000" cy="3416320"/>
          </a:xfrm>
          <a:prstGeom prst="rect">
            <a:avLst/>
          </a:prstGeom>
        </p:spPr>
        <p:txBody>
          <a:bodyPr wrap="square">
            <a:spAutoFit/>
          </a:bodyPr>
          <a:lstStyle/>
          <a:p>
            <a:pPr marL="400050" indent="-400050">
              <a:buAutoNum type="romanLcPeriod" startAt="3"/>
            </a:pPr>
            <a:r>
              <a:rPr lang="en-US" dirty="0" smtClean="0">
                <a:solidFill>
                  <a:schemeClr val="bg1"/>
                </a:solidFill>
              </a:rPr>
              <a:t>The </a:t>
            </a:r>
            <a:r>
              <a:rPr lang="en-US" dirty="0">
                <a:solidFill>
                  <a:schemeClr val="bg1"/>
                </a:solidFill>
              </a:rPr>
              <a:t>script of the final exam shall be marked by the examiner and he/she shall also prepare the award </a:t>
            </a:r>
            <a:endParaRPr lang="en-US" dirty="0" smtClean="0">
              <a:solidFill>
                <a:schemeClr val="bg1"/>
              </a:solidFill>
            </a:endParaRPr>
          </a:p>
          <a:p>
            <a:r>
              <a:rPr lang="en-US" dirty="0">
                <a:solidFill>
                  <a:schemeClr val="bg1"/>
                </a:solidFill>
              </a:rPr>
              <a:t> </a:t>
            </a:r>
            <a:r>
              <a:rPr lang="en-US" dirty="0" smtClean="0">
                <a:solidFill>
                  <a:schemeClr val="bg1"/>
                </a:solidFill>
              </a:rPr>
              <a:t>      list</a:t>
            </a:r>
            <a:r>
              <a:rPr lang="en-US" dirty="0">
                <a:solidFill>
                  <a:schemeClr val="bg1"/>
                </a:solidFill>
              </a:rPr>
              <a:t>/ counterfoil. He/she shall send the award along with marked scripts to the office of controller of </a:t>
            </a:r>
            <a:endParaRPr lang="en-US" dirty="0" smtClean="0">
              <a:solidFill>
                <a:schemeClr val="bg1"/>
              </a:solidFill>
            </a:endParaRPr>
          </a:p>
          <a:p>
            <a:r>
              <a:rPr lang="en-US" dirty="0">
                <a:solidFill>
                  <a:schemeClr val="bg1"/>
                </a:solidFill>
              </a:rPr>
              <a:t> </a:t>
            </a:r>
            <a:r>
              <a:rPr lang="en-US" dirty="0" smtClean="0">
                <a:solidFill>
                  <a:schemeClr val="bg1"/>
                </a:solidFill>
              </a:rPr>
              <a:t>      examination</a:t>
            </a:r>
            <a:r>
              <a:rPr lang="en-US" dirty="0">
                <a:solidFill>
                  <a:schemeClr val="bg1"/>
                </a:solidFill>
              </a:rPr>
              <a:t>.</a:t>
            </a:r>
          </a:p>
          <a:p>
            <a:r>
              <a:rPr lang="en-US" dirty="0">
                <a:solidFill>
                  <a:schemeClr val="bg1"/>
                </a:solidFill>
              </a:rPr>
              <a:t>iv.	Passing marks in each course shall be 50% </a:t>
            </a:r>
          </a:p>
          <a:p>
            <a:r>
              <a:rPr lang="en-US" dirty="0">
                <a:solidFill>
                  <a:schemeClr val="bg1"/>
                </a:solidFill>
              </a:rPr>
              <a:t>v.	The duration for various examinations shall be as follows:  </a:t>
            </a:r>
          </a:p>
          <a:p>
            <a:r>
              <a:rPr lang="en-US" dirty="0" smtClean="0">
                <a:solidFill>
                  <a:schemeClr val="bg1"/>
                </a:solidFill>
              </a:rPr>
              <a:t>       a</a:t>
            </a:r>
            <a:r>
              <a:rPr lang="en-US" dirty="0">
                <a:solidFill>
                  <a:schemeClr val="bg1"/>
                </a:solidFill>
              </a:rPr>
              <a:t>. Midterm Examination:  </a:t>
            </a:r>
            <a:r>
              <a:rPr lang="en-US" dirty="0" smtClean="0">
                <a:solidFill>
                  <a:schemeClr val="bg1"/>
                </a:solidFill>
              </a:rPr>
              <a:t>60 </a:t>
            </a:r>
            <a:r>
              <a:rPr lang="en-US" dirty="0">
                <a:solidFill>
                  <a:schemeClr val="bg1"/>
                </a:solidFill>
              </a:rPr>
              <a:t>minutes  </a:t>
            </a:r>
          </a:p>
          <a:p>
            <a:r>
              <a:rPr lang="en-US" dirty="0" smtClean="0">
                <a:solidFill>
                  <a:schemeClr val="bg1"/>
                </a:solidFill>
              </a:rPr>
              <a:t>       b</a:t>
            </a:r>
            <a:r>
              <a:rPr lang="en-US" dirty="0">
                <a:solidFill>
                  <a:schemeClr val="bg1"/>
                </a:solidFill>
              </a:rPr>
              <a:t>. Final/Terminal Examination:  </a:t>
            </a:r>
            <a:r>
              <a:rPr lang="en-US" dirty="0" smtClean="0">
                <a:solidFill>
                  <a:schemeClr val="bg1"/>
                </a:solidFill>
              </a:rPr>
              <a:t>120 </a:t>
            </a:r>
            <a:r>
              <a:rPr lang="en-US" dirty="0">
                <a:solidFill>
                  <a:schemeClr val="bg1"/>
                </a:solidFill>
              </a:rPr>
              <a:t>minutes  </a:t>
            </a:r>
          </a:p>
          <a:p>
            <a:r>
              <a:rPr lang="en-US" dirty="0" smtClean="0">
                <a:solidFill>
                  <a:schemeClr val="bg1"/>
                </a:solidFill>
              </a:rPr>
              <a:t>       c</a:t>
            </a:r>
            <a:r>
              <a:rPr lang="en-US" dirty="0">
                <a:solidFill>
                  <a:schemeClr val="bg1"/>
                </a:solidFill>
              </a:rPr>
              <a:t>. Practical (where applicable)  180 minutes </a:t>
            </a:r>
          </a:p>
          <a:p>
            <a:r>
              <a:rPr lang="en-US" dirty="0">
                <a:solidFill>
                  <a:schemeClr val="bg1"/>
                </a:solidFill>
              </a:rPr>
              <a:t>vii. For the purpose of evaluation, each course shall carry 100 marks. These marks shall be divided in </a:t>
            </a:r>
            <a:r>
              <a:rPr lang="en-US" dirty="0" smtClean="0">
                <a:solidFill>
                  <a:schemeClr val="bg1"/>
                </a:solidFill>
              </a:rPr>
              <a:t>  </a:t>
            </a:r>
          </a:p>
          <a:p>
            <a:r>
              <a:rPr lang="en-US" dirty="0">
                <a:solidFill>
                  <a:schemeClr val="bg1"/>
                </a:solidFill>
              </a:rPr>
              <a:t> </a:t>
            </a:r>
            <a:r>
              <a:rPr lang="en-US" dirty="0" smtClean="0">
                <a:solidFill>
                  <a:schemeClr val="bg1"/>
                </a:solidFill>
              </a:rPr>
              <a:t>    accordance </a:t>
            </a:r>
            <a:r>
              <a:rPr lang="en-US" dirty="0">
                <a:solidFill>
                  <a:schemeClr val="bg1"/>
                </a:solidFill>
              </a:rPr>
              <a:t>with the credit assigned to theory/practical for the each </a:t>
            </a:r>
            <a:r>
              <a:rPr lang="en-US" dirty="0" smtClean="0">
                <a:solidFill>
                  <a:schemeClr val="bg1"/>
                </a:solidFill>
              </a:rPr>
              <a:t> </a:t>
            </a:r>
            <a:r>
              <a:rPr lang="en-US" dirty="0">
                <a:solidFill>
                  <a:schemeClr val="bg1"/>
                </a:solidFill>
              </a:rPr>
              <a:t>course and is given in the table </a:t>
            </a:r>
            <a:r>
              <a:rPr lang="en-US" dirty="0" smtClean="0">
                <a:solidFill>
                  <a:schemeClr val="bg1"/>
                </a:solidFill>
              </a:rPr>
              <a:t> </a:t>
            </a:r>
          </a:p>
          <a:p>
            <a:r>
              <a:rPr lang="en-US" dirty="0">
                <a:solidFill>
                  <a:schemeClr val="bg1"/>
                </a:solidFill>
              </a:rPr>
              <a:t> </a:t>
            </a:r>
            <a:r>
              <a:rPr lang="en-US" dirty="0" smtClean="0">
                <a:solidFill>
                  <a:schemeClr val="bg1"/>
                </a:solidFill>
              </a:rPr>
              <a:t>    below </a:t>
            </a:r>
          </a:p>
          <a:p>
            <a:endParaRPr lang="en-US" dirty="0">
              <a:solidFill>
                <a:schemeClr val="bg1"/>
              </a:solidFill>
            </a:endParaRPr>
          </a:p>
        </p:txBody>
      </p:sp>
    </p:spTree>
    <p:extLst>
      <p:ext uri="{BB962C8B-B14F-4D97-AF65-F5344CB8AC3E}">
        <p14:creationId xmlns:p14="http://schemas.microsoft.com/office/powerpoint/2010/main" val="10117833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27912"/>
            <a:ext cx="12192000" cy="5355312"/>
          </a:xfrm>
          <a:prstGeom prst="rect">
            <a:avLst/>
          </a:prstGeom>
        </p:spPr>
        <p:txBody>
          <a:bodyPr wrap="square">
            <a:spAutoFit/>
          </a:bodyPr>
          <a:lstStyle/>
          <a:p>
            <a:r>
              <a:rPr lang="en-US" sz="2000" b="1" dirty="0" smtClean="0">
                <a:solidFill>
                  <a:srgbClr val="FF0000"/>
                </a:solidFill>
              </a:rPr>
              <a:t>Lab Exam</a:t>
            </a:r>
          </a:p>
          <a:p>
            <a:r>
              <a:rPr lang="en-US" dirty="0" smtClean="0">
                <a:solidFill>
                  <a:schemeClr val="bg1"/>
                </a:solidFill>
              </a:rPr>
              <a:t>The </a:t>
            </a:r>
            <a:r>
              <a:rPr lang="en-US" dirty="0">
                <a:solidFill>
                  <a:schemeClr val="bg1"/>
                </a:solidFill>
              </a:rPr>
              <a:t>University </a:t>
            </a:r>
            <a:r>
              <a:rPr lang="en-US" dirty="0" smtClean="0">
                <a:solidFill>
                  <a:schemeClr val="bg1"/>
                </a:solidFill>
              </a:rPr>
              <a:t>will </a:t>
            </a:r>
            <a:r>
              <a:rPr lang="en-US" dirty="0">
                <a:solidFill>
                  <a:schemeClr val="bg1"/>
                </a:solidFill>
              </a:rPr>
              <a:t>be responsible for conducting the Final Lab Examination at the end of each semester through the office of Controller of Examinations. The standard procedure for lab examination is given below: </a:t>
            </a:r>
          </a:p>
          <a:p>
            <a:r>
              <a:rPr lang="en-US" dirty="0" smtClean="0">
                <a:solidFill>
                  <a:schemeClr val="bg1"/>
                </a:solidFill>
              </a:rPr>
              <a:t>     </a:t>
            </a:r>
            <a:r>
              <a:rPr lang="en-US" dirty="0" err="1" smtClean="0">
                <a:solidFill>
                  <a:schemeClr val="bg1"/>
                </a:solidFill>
              </a:rPr>
              <a:t>i</a:t>
            </a:r>
            <a:r>
              <a:rPr lang="en-US" dirty="0" smtClean="0">
                <a:solidFill>
                  <a:schemeClr val="bg1"/>
                </a:solidFill>
              </a:rPr>
              <a:t>.	The </a:t>
            </a:r>
            <a:r>
              <a:rPr lang="en-US" dirty="0">
                <a:solidFill>
                  <a:schemeClr val="bg1"/>
                </a:solidFill>
              </a:rPr>
              <a:t>office of the controller of examination  will take an approval of a panel of internal and external </a:t>
            </a:r>
            <a:r>
              <a:rPr lang="en-US" dirty="0" smtClean="0">
                <a:solidFill>
                  <a:schemeClr val="bg1"/>
                </a:solidFill>
              </a:rPr>
              <a:t>  </a:t>
            </a:r>
          </a:p>
          <a:p>
            <a:r>
              <a:rPr lang="en-US" dirty="0">
                <a:solidFill>
                  <a:schemeClr val="bg1"/>
                </a:solidFill>
              </a:rPr>
              <a:t> </a:t>
            </a:r>
            <a:r>
              <a:rPr lang="en-US" dirty="0" smtClean="0">
                <a:solidFill>
                  <a:schemeClr val="bg1"/>
                </a:solidFill>
              </a:rPr>
              <a:t>      examiner </a:t>
            </a:r>
            <a:r>
              <a:rPr lang="en-US" dirty="0">
                <a:solidFill>
                  <a:schemeClr val="bg1"/>
                </a:solidFill>
              </a:rPr>
              <a:t>for each lab course. Internal examiner will be normally one who has been teaching the lab </a:t>
            </a:r>
            <a:r>
              <a:rPr lang="en-US" dirty="0" smtClean="0">
                <a:solidFill>
                  <a:schemeClr val="bg1"/>
                </a:solidFill>
              </a:rPr>
              <a:t> </a:t>
            </a:r>
          </a:p>
          <a:p>
            <a:r>
              <a:rPr lang="en-US" dirty="0">
                <a:solidFill>
                  <a:schemeClr val="bg1"/>
                </a:solidFill>
              </a:rPr>
              <a:t> </a:t>
            </a:r>
            <a:r>
              <a:rPr lang="en-US" dirty="0" smtClean="0">
                <a:solidFill>
                  <a:schemeClr val="bg1"/>
                </a:solidFill>
              </a:rPr>
              <a:t>      course </a:t>
            </a:r>
            <a:r>
              <a:rPr lang="en-US" dirty="0">
                <a:solidFill>
                  <a:schemeClr val="bg1"/>
                </a:solidFill>
              </a:rPr>
              <a:t>and supervising the practical during the semester. External examiner will be the expert in the </a:t>
            </a:r>
            <a:r>
              <a:rPr lang="en-US" dirty="0" smtClean="0">
                <a:solidFill>
                  <a:schemeClr val="bg1"/>
                </a:solidFill>
              </a:rPr>
              <a:t> </a:t>
            </a:r>
          </a:p>
          <a:p>
            <a:r>
              <a:rPr lang="en-US" dirty="0">
                <a:solidFill>
                  <a:schemeClr val="bg1"/>
                </a:solidFill>
              </a:rPr>
              <a:t> </a:t>
            </a:r>
            <a:r>
              <a:rPr lang="en-US" dirty="0" smtClean="0">
                <a:solidFill>
                  <a:schemeClr val="bg1"/>
                </a:solidFill>
              </a:rPr>
              <a:t>      same </a:t>
            </a:r>
            <a:r>
              <a:rPr lang="en-US" dirty="0">
                <a:solidFill>
                  <a:schemeClr val="bg1"/>
                </a:solidFill>
              </a:rPr>
              <a:t>field from </a:t>
            </a:r>
            <a:r>
              <a:rPr lang="en-US" dirty="0" smtClean="0">
                <a:solidFill>
                  <a:schemeClr val="bg1"/>
                </a:solidFill>
              </a:rPr>
              <a:t>UPR </a:t>
            </a:r>
            <a:r>
              <a:rPr lang="en-US" dirty="0">
                <a:solidFill>
                  <a:schemeClr val="bg1"/>
                </a:solidFill>
              </a:rPr>
              <a:t>or a retired professor or a teacher from government college and has suitable </a:t>
            </a:r>
            <a:r>
              <a:rPr lang="en-US" dirty="0" smtClean="0">
                <a:solidFill>
                  <a:schemeClr val="bg1"/>
                </a:solidFill>
              </a:rPr>
              <a:t> </a:t>
            </a:r>
          </a:p>
          <a:p>
            <a:r>
              <a:rPr lang="en-US" dirty="0">
                <a:solidFill>
                  <a:schemeClr val="bg1"/>
                </a:solidFill>
              </a:rPr>
              <a:t> </a:t>
            </a:r>
            <a:r>
              <a:rPr lang="en-US" dirty="0" smtClean="0">
                <a:solidFill>
                  <a:schemeClr val="bg1"/>
                </a:solidFill>
              </a:rPr>
              <a:t>      qualifications </a:t>
            </a:r>
            <a:r>
              <a:rPr lang="en-US" dirty="0">
                <a:solidFill>
                  <a:schemeClr val="bg1"/>
                </a:solidFill>
              </a:rPr>
              <a:t>in the relevant discipline. </a:t>
            </a:r>
          </a:p>
          <a:p>
            <a:r>
              <a:rPr lang="en-US" dirty="0" smtClean="0">
                <a:solidFill>
                  <a:schemeClr val="bg1"/>
                </a:solidFill>
              </a:rPr>
              <a:t>    ii</a:t>
            </a:r>
            <a:r>
              <a:rPr lang="en-US" dirty="0">
                <a:solidFill>
                  <a:schemeClr val="bg1"/>
                </a:solidFill>
              </a:rPr>
              <a:t>.	The script of the final exam shall be marked by the external examiner and he/she shall also prepare the </a:t>
            </a:r>
            <a:r>
              <a:rPr lang="en-US" dirty="0" smtClean="0">
                <a:solidFill>
                  <a:schemeClr val="bg1"/>
                </a:solidFill>
              </a:rPr>
              <a:t>   </a:t>
            </a:r>
          </a:p>
          <a:p>
            <a:r>
              <a:rPr lang="en-US" dirty="0">
                <a:solidFill>
                  <a:schemeClr val="bg1"/>
                </a:solidFill>
              </a:rPr>
              <a:t> </a:t>
            </a:r>
            <a:r>
              <a:rPr lang="en-US" dirty="0" smtClean="0">
                <a:solidFill>
                  <a:schemeClr val="bg1"/>
                </a:solidFill>
              </a:rPr>
              <a:t>      award </a:t>
            </a:r>
            <a:r>
              <a:rPr lang="en-US" dirty="0">
                <a:solidFill>
                  <a:schemeClr val="bg1"/>
                </a:solidFill>
              </a:rPr>
              <a:t>list/ counterfoil. He/she shall send the award along with marked scripts to the office of controller </a:t>
            </a:r>
            <a:r>
              <a:rPr lang="en-US" dirty="0" smtClean="0">
                <a:solidFill>
                  <a:schemeClr val="bg1"/>
                </a:solidFill>
              </a:rPr>
              <a:t>  </a:t>
            </a:r>
          </a:p>
          <a:p>
            <a:r>
              <a:rPr lang="en-US" dirty="0">
                <a:solidFill>
                  <a:schemeClr val="bg1"/>
                </a:solidFill>
              </a:rPr>
              <a:t> </a:t>
            </a:r>
            <a:r>
              <a:rPr lang="en-US" dirty="0" smtClean="0">
                <a:solidFill>
                  <a:schemeClr val="bg1"/>
                </a:solidFill>
              </a:rPr>
              <a:t>     of examination of University</a:t>
            </a:r>
          </a:p>
          <a:p>
            <a:r>
              <a:rPr lang="en-US" b="1" dirty="0" smtClean="0">
                <a:solidFill>
                  <a:srgbClr val="FF0000"/>
                </a:solidFill>
              </a:rPr>
              <a:t>Standard </a:t>
            </a:r>
            <a:r>
              <a:rPr lang="en-US" b="1" dirty="0">
                <a:solidFill>
                  <a:srgbClr val="FF0000"/>
                </a:solidFill>
              </a:rPr>
              <a:t>duration of credit hour </a:t>
            </a:r>
            <a:endParaRPr lang="en-US" dirty="0"/>
          </a:p>
          <a:p>
            <a:r>
              <a:rPr lang="en-US" b="1" dirty="0">
                <a:solidFill>
                  <a:srgbClr val="FF0000"/>
                </a:solidFill>
              </a:rPr>
              <a:t>Theory: </a:t>
            </a:r>
            <a:r>
              <a:rPr lang="en-US" dirty="0">
                <a:solidFill>
                  <a:schemeClr val="bg1"/>
                </a:solidFill>
              </a:rPr>
              <a:t>1 credit hour 1 contact hour per week in a semester</a:t>
            </a:r>
          </a:p>
          <a:p>
            <a:r>
              <a:rPr lang="en-US" dirty="0"/>
              <a:t> </a:t>
            </a:r>
            <a:r>
              <a:rPr lang="en-US" b="1" dirty="0">
                <a:solidFill>
                  <a:srgbClr val="FF0000"/>
                </a:solidFill>
              </a:rPr>
              <a:t>Lab:  1 </a:t>
            </a:r>
            <a:r>
              <a:rPr lang="en-US" dirty="0">
                <a:solidFill>
                  <a:schemeClr val="bg1"/>
                </a:solidFill>
              </a:rPr>
              <a:t>credit hour 3 contact hour per week in a </a:t>
            </a:r>
            <a:r>
              <a:rPr lang="en-US" dirty="0" smtClean="0">
                <a:solidFill>
                  <a:schemeClr val="bg1"/>
                </a:solidFill>
              </a:rPr>
              <a:t>semester</a:t>
            </a:r>
            <a:endParaRPr lang="en-US" dirty="0"/>
          </a:p>
          <a:p>
            <a:r>
              <a:rPr lang="en-US" b="1" dirty="0" smtClean="0">
                <a:solidFill>
                  <a:srgbClr val="FF0000"/>
                </a:solidFill>
              </a:rPr>
              <a:t>Examination </a:t>
            </a:r>
            <a:r>
              <a:rPr lang="en-US" b="1" dirty="0">
                <a:solidFill>
                  <a:srgbClr val="FF0000"/>
                </a:solidFill>
              </a:rPr>
              <a:t>Fee </a:t>
            </a:r>
            <a:endParaRPr lang="en-US" dirty="0"/>
          </a:p>
          <a:p>
            <a:r>
              <a:rPr lang="en-US" dirty="0">
                <a:solidFill>
                  <a:schemeClr val="bg1"/>
                </a:solidFill>
              </a:rPr>
              <a:t>The approved examination fees for exams will be paid by the students to the university account as per schedule given by the Controller of Examinations through respective college</a:t>
            </a:r>
            <a:r>
              <a:rPr lang="en-US" dirty="0" smtClean="0">
                <a:solidFill>
                  <a:schemeClr val="bg1"/>
                </a:solidFill>
              </a:rPr>
              <a:t>.</a:t>
            </a:r>
          </a:p>
          <a:p>
            <a:endParaRPr lang="en-US"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18538802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018645"/>
            <a:ext cx="12087922" cy="8679299"/>
          </a:xfrm>
          <a:prstGeom prst="rect">
            <a:avLst/>
          </a:prstGeom>
        </p:spPr>
        <p:txBody>
          <a:bodyPr wrap="square">
            <a:spAutoFit/>
          </a:bodyPr>
          <a:lstStyle/>
          <a:p>
            <a:r>
              <a:rPr lang="en-US" dirty="0"/>
              <a:t>Promotion Rules </a:t>
            </a:r>
          </a:p>
          <a:p>
            <a:r>
              <a:rPr lang="en-US" dirty="0" err="1"/>
              <a:t>i</a:t>
            </a:r>
            <a:r>
              <a:rPr lang="en-US" dirty="0"/>
              <a:t>. Minimum CGPA requirements for AD students to remain on University rolls is as below </a:t>
            </a:r>
          </a:p>
          <a:p>
            <a:r>
              <a:rPr lang="en-US" dirty="0"/>
              <a:t>   </a:t>
            </a:r>
          </a:p>
          <a:p>
            <a:r>
              <a:rPr lang="en-US" dirty="0"/>
              <a:t>			</a:t>
            </a:r>
          </a:p>
          <a:p>
            <a:r>
              <a:rPr lang="en-US" dirty="0"/>
              <a:t>			</a:t>
            </a:r>
          </a:p>
          <a:p>
            <a:r>
              <a:rPr lang="en-US" dirty="0"/>
              <a:t>			</a:t>
            </a:r>
          </a:p>
          <a:p>
            <a:r>
              <a:rPr lang="en-US" dirty="0"/>
              <a:t>			</a:t>
            </a:r>
          </a:p>
          <a:p>
            <a:endParaRPr lang="en-US" dirty="0"/>
          </a:p>
          <a:p>
            <a:endParaRPr lang="en-US" dirty="0"/>
          </a:p>
          <a:p>
            <a:r>
              <a:rPr lang="en-US" b="1" dirty="0" smtClean="0">
                <a:solidFill>
                  <a:srgbClr val="FF0000"/>
                </a:solidFill>
              </a:rPr>
              <a:t>Promotion </a:t>
            </a:r>
            <a:r>
              <a:rPr lang="en-US" b="1" dirty="0">
                <a:solidFill>
                  <a:srgbClr val="FF0000"/>
                </a:solidFill>
              </a:rPr>
              <a:t>Rules</a:t>
            </a:r>
            <a:r>
              <a:rPr lang="en-US" dirty="0">
                <a:solidFill>
                  <a:srgbClr val="FF0000"/>
                </a:solidFill>
              </a:rPr>
              <a:t> </a:t>
            </a:r>
          </a:p>
          <a:p>
            <a:pPr marL="400050" indent="-400050">
              <a:buAutoNum type="romanLcPeriod"/>
            </a:pPr>
            <a:r>
              <a:rPr lang="en-US" dirty="0" smtClean="0">
                <a:solidFill>
                  <a:schemeClr val="bg1"/>
                </a:solidFill>
              </a:rPr>
              <a:t>Minimum </a:t>
            </a:r>
            <a:r>
              <a:rPr lang="en-US" dirty="0">
                <a:solidFill>
                  <a:schemeClr val="bg1"/>
                </a:solidFill>
              </a:rPr>
              <a:t>CGPA requirements for AD students to remain on University rolls is as below </a:t>
            </a:r>
            <a:endParaRPr lang="en-US" dirty="0" smtClean="0">
              <a:solidFill>
                <a:schemeClr val="bg1"/>
              </a:solidFill>
            </a:endParaRPr>
          </a:p>
          <a:p>
            <a:endParaRPr lang="en-US" dirty="0">
              <a:solidFill>
                <a:schemeClr val="bg1"/>
              </a:solidFill>
            </a:endParaRPr>
          </a:p>
          <a:p>
            <a:endParaRPr lang="en-US" dirty="0">
              <a:solidFill>
                <a:schemeClr val="bg1"/>
              </a:solidFill>
            </a:endParaRPr>
          </a:p>
          <a:p>
            <a:endParaRPr lang="en-US" dirty="0" smtClean="0">
              <a:solidFill>
                <a:schemeClr val="bg1"/>
              </a:solidFill>
            </a:endParaRPr>
          </a:p>
          <a:p>
            <a:endParaRPr lang="en-US" dirty="0">
              <a:solidFill>
                <a:schemeClr val="bg1"/>
              </a:solidFill>
            </a:endParaRPr>
          </a:p>
          <a:p>
            <a:endParaRPr lang="en-US" dirty="0" smtClean="0">
              <a:solidFill>
                <a:schemeClr val="bg1"/>
              </a:solidFill>
            </a:endParaRPr>
          </a:p>
          <a:p>
            <a:endParaRPr lang="en-US" dirty="0" smtClean="0">
              <a:solidFill>
                <a:schemeClr val="bg1"/>
              </a:solidFill>
            </a:endParaRPr>
          </a:p>
          <a:p>
            <a:endParaRPr lang="en-US" dirty="0">
              <a:solidFill>
                <a:schemeClr val="bg1"/>
              </a:solidFill>
            </a:endParaRPr>
          </a:p>
          <a:p>
            <a:endParaRPr lang="en-US" dirty="0" smtClean="0">
              <a:solidFill>
                <a:schemeClr val="bg1"/>
              </a:solidFill>
            </a:endParaRPr>
          </a:p>
          <a:p>
            <a:endParaRPr lang="en-US" dirty="0">
              <a:solidFill>
                <a:schemeClr val="bg1"/>
              </a:solidFill>
            </a:endParaRPr>
          </a:p>
          <a:p>
            <a:endParaRPr lang="en-US" dirty="0" smtClean="0">
              <a:solidFill>
                <a:schemeClr val="bg1"/>
              </a:solidFill>
            </a:endParaRPr>
          </a:p>
          <a:p>
            <a:endParaRPr lang="en-US" dirty="0" smtClean="0">
              <a:solidFill>
                <a:schemeClr val="bg1"/>
              </a:solidFill>
            </a:endParaRPr>
          </a:p>
          <a:p>
            <a:endParaRPr lang="en-US" dirty="0">
              <a:solidFill>
                <a:schemeClr val="bg1"/>
              </a:solidFill>
            </a:endParaRPr>
          </a:p>
          <a:p>
            <a:endParaRPr lang="en-US" dirty="0" smtClean="0">
              <a:solidFill>
                <a:schemeClr val="bg1"/>
              </a:solidFill>
            </a:endParaRPr>
          </a:p>
          <a:p>
            <a:endParaRPr lang="en-US" dirty="0">
              <a:solidFill>
                <a:schemeClr val="bg1"/>
              </a:solidFill>
            </a:endParaRPr>
          </a:p>
          <a:p>
            <a:r>
              <a:rPr lang="en-US" dirty="0" smtClean="0">
                <a:solidFill>
                  <a:schemeClr val="bg1"/>
                </a:solidFill>
              </a:rPr>
              <a:t>ii</a:t>
            </a:r>
            <a:r>
              <a:rPr lang="en-US" dirty="0">
                <a:solidFill>
                  <a:schemeClr val="bg1"/>
                </a:solidFill>
              </a:rPr>
              <a:t>. If the student does not achieve the desired CGPA of semester once will be promoted on probation    </a:t>
            </a:r>
          </a:p>
          <a:p>
            <a:r>
              <a:rPr lang="en-US" dirty="0">
                <a:solidFill>
                  <a:schemeClr val="bg1"/>
                </a:solidFill>
              </a:rPr>
              <a:t>    in the </a:t>
            </a:r>
            <a:r>
              <a:rPr lang="en-US" dirty="0" smtClean="0">
                <a:solidFill>
                  <a:schemeClr val="bg1"/>
                </a:solidFill>
              </a:rPr>
              <a:t>2</a:t>
            </a:r>
            <a:r>
              <a:rPr lang="en-US" baseline="30000" dirty="0" smtClean="0">
                <a:solidFill>
                  <a:schemeClr val="bg1"/>
                </a:solidFill>
              </a:rPr>
              <a:t>nd</a:t>
            </a:r>
            <a:r>
              <a:rPr lang="en-US" dirty="0" smtClean="0">
                <a:solidFill>
                  <a:schemeClr val="bg1"/>
                </a:solidFill>
              </a:rPr>
              <a:t>  </a:t>
            </a:r>
            <a:r>
              <a:rPr lang="en-US" dirty="0">
                <a:solidFill>
                  <a:schemeClr val="bg1"/>
                </a:solidFill>
              </a:rPr>
              <a:t>semester and the candidate, who fails to secure required CGPA in </a:t>
            </a:r>
            <a:r>
              <a:rPr lang="en-US" dirty="0" smtClean="0">
                <a:solidFill>
                  <a:schemeClr val="bg1"/>
                </a:solidFill>
              </a:rPr>
              <a:t>2</a:t>
            </a:r>
            <a:r>
              <a:rPr lang="en-US" baseline="30000" dirty="0" smtClean="0">
                <a:solidFill>
                  <a:schemeClr val="bg1"/>
                </a:solidFill>
              </a:rPr>
              <a:t>nd</a:t>
            </a:r>
            <a:r>
              <a:rPr lang="en-US" dirty="0" smtClean="0">
                <a:solidFill>
                  <a:schemeClr val="bg1"/>
                </a:solidFill>
              </a:rPr>
              <a:t> semester, </a:t>
            </a:r>
            <a:r>
              <a:rPr lang="en-US" dirty="0">
                <a:solidFill>
                  <a:schemeClr val="bg1"/>
                </a:solidFill>
              </a:rPr>
              <a:t>will </a:t>
            </a:r>
            <a:r>
              <a:rPr lang="en-US" dirty="0" smtClean="0">
                <a:solidFill>
                  <a:schemeClr val="bg1"/>
                </a:solidFill>
              </a:rPr>
              <a:t>be on    </a:t>
            </a:r>
          </a:p>
          <a:p>
            <a:r>
              <a:rPr lang="en-US" dirty="0">
                <a:solidFill>
                  <a:schemeClr val="bg1"/>
                </a:solidFill>
              </a:rPr>
              <a:t> </a:t>
            </a:r>
            <a:r>
              <a:rPr lang="en-US" dirty="0" smtClean="0">
                <a:solidFill>
                  <a:schemeClr val="bg1"/>
                </a:solidFill>
              </a:rPr>
              <a:t>   last probation. And if the student </a:t>
            </a:r>
            <a:r>
              <a:rPr lang="en-US" dirty="0">
                <a:solidFill>
                  <a:schemeClr val="bg1"/>
                </a:solidFill>
              </a:rPr>
              <a:t>fails to secure required CGPA in </a:t>
            </a:r>
            <a:r>
              <a:rPr lang="en-US" dirty="0" smtClean="0">
                <a:solidFill>
                  <a:schemeClr val="bg1"/>
                </a:solidFill>
              </a:rPr>
              <a:t>3</a:t>
            </a:r>
            <a:r>
              <a:rPr lang="en-US" baseline="30000" dirty="0" smtClean="0">
                <a:solidFill>
                  <a:schemeClr val="bg1"/>
                </a:solidFill>
              </a:rPr>
              <a:t>rd</a:t>
            </a:r>
            <a:r>
              <a:rPr lang="en-US" dirty="0" smtClean="0">
                <a:solidFill>
                  <a:schemeClr val="bg1"/>
                </a:solidFill>
              </a:rPr>
              <a:t>  semester, the student will be    </a:t>
            </a:r>
          </a:p>
          <a:p>
            <a:r>
              <a:rPr lang="en-US" dirty="0">
                <a:solidFill>
                  <a:schemeClr val="bg1"/>
                </a:solidFill>
              </a:rPr>
              <a:t> </a:t>
            </a:r>
            <a:r>
              <a:rPr lang="en-US" dirty="0" smtClean="0">
                <a:solidFill>
                  <a:schemeClr val="bg1"/>
                </a:solidFill>
              </a:rPr>
              <a:t>   relegated to previous semester and allowed to repeat the whole semester (last attended) once only by    </a:t>
            </a:r>
          </a:p>
          <a:p>
            <a:r>
              <a:rPr lang="en-US" dirty="0">
                <a:solidFill>
                  <a:schemeClr val="bg1"/>
                </a:solidFill>
              </a:rPr>
              <a:t> </a:t>
            </a:r>
            <a:r>
              <a:rPr lang="en-US" dirty="0" smtClean="0">
                <a:solidFill>
                  <a:schemeClr val="bg1"/>
                </a:solidFill>
              </a:rPr>
              <a:t>   sitting with the junior session. If the student still fails to achieve the required CGPA , he will be </a:t>
            </a:r>
            <a:r>
              <a:rPr lang="en-US" dirty="0">
                <a:solidFill>
                  <a:schemeClr val="bg1"/>
                </a:solidFill>
              </a:rPr>
              <a:t>dropped </a:t>
            </a:r>
            <a:r>
              <a:rPr lang="en-US" dirty="0" smtClean="0">
                <a:solidFill>
                  <a:schemeClr val="bg1"/>
                </a:solidFill>
              </a:rPr>
              <a:t>   </a:t>
            </a:r>
          </a:p>
          <a:p>
            <a:r>
              <a:rPr lang="en-US" dirty="0">
                <a:solidFill>
                  <a:schemeClr val="bg1"/>
                </a:solidFill>
              </a:rPr>
              <a:t> </a:t>
            </a:r>
            <a:r>
              <a:rPr lang="en-US" dirty="0" smtClean="0">
                <a:solidFill>
                  <a:schemeClr val="bg1"/>
                </a:solidFill>
              </a:rPr>
              <a:t>   from the university.  </a:t>
            </a:r>
            <a:endParaRPr lang="en-US" dirty="0">
              <a:solidFill>
                <a:schemeClr val="bg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2760106703"/>
              </p:ext>
            </p:extLst>
          </p:nvPr>
        </p:nvGraphicFramePr>
        <p:xfrm>
          <a:off x="2382589" y="1107582"/>
          <a:ext cx="5615190" cy="3218980"/>
        </p:xfrm>
        <a:graphic>
          <a:graphicData uri="http://schemas.openxmlformats.org/drawingml/2006/table">
            <a:tbl>
              <a:tblPr firstRow="1" firstCol="1" bandRow="1">
                <a:tableStyleId>{5C22544A-7EE6-4342-B048-85BDC9FD1C3A}</a:tableStyleId>
              </a:tblPr>
              <a:tblGrid>
                <a:gridCol w="1871730"/>
                <a:gridCol w="1476780"/>
                <a:gridCol w="2266680"/>
              </a:tblGrid>
              <a:tr h="342936">
                <a:tc>
                  <a:txBody>
                    <a:bodyPr/>
                    <a:lstStyle/>
                    <a:p>
                      <a:pPr marL="0" marR="0">
                        <a:lnSpc>
                          <a:spcPts val="1375"/>
                        </a:lnSpc>
                        <a:spcBef>
                          <a:spcPts val="0"/>
                        </a:spcBef>
                        <a:spcAft>
                          <a:spcPts val="0"/>
                        </a:spcAft>
                      </a:pPr>
                      <a:r>
                        <a:rPr lang="en-US" sz="1200" dirty="0">
                          <a:effectLst/>
                        </a:rPr>
                        <a:t>Semester</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ts val="1375"/>
                        </a:lnSpc>
                        <a:spcBef>
                          <a:spcPts val="0"/>
                        </a:spcBef>
                        <a:spcAft>
                          <a:spcPts val="0"/>
                        </a:spcAft>
                      </a:pPr>
                      <a:r>
                        <a:rPr lang="en-US" sz="1200" dirty="0">
                          <a:effectLst/>
                        </a:rPr>
                        <a:t>CGPA</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ts val="1375"/>
                        </a:lnSpc>
                        <a:spcBef>
                          <a:spcPts val="0"/>
                        </a:spcBef>
                        <a:spcAft>
                          <a:spcPts val="0"/>
                        </a:spcAft>
                      </a:pPr>
                      <a:r>
                        <a:rPr lang="en-US" sz="1200" dirty="0" smtClean="0">
                          <a:effectLst/>
                          <a:latin typeface="+mn-lt"/>
                          <a:ea typeface="Times New Roman" panose="02020603050405020304" pitchFamily="18" charset="0"/>
                          <a:cs typeface="Times New Roman" panose="02020603050405020304" pitchFamily="18" charset="0"/>
                        </a:rPr>
                        <a:t> Remarks</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tc>
              </a:tr>
              <a:tr h="612178">
                <a:tc>
                  <a:txBody>
                    <a:bodyPr/>
                    <a:lstStyle/>
                    <a:p>
                      <a:pPr marL="0" marR="0">
                        <a:lnSpc>
                          <a:spcPts val="1375"/>
                        </a:lnSpc>
                        <a:spcBef>
                          <a:spcPts val="0"/>
                        </a:spcBef>
                        <a:spcAft>
                          <a:spcPts val="0"/>
                        </a:spcAft>
                      </a:pPr>
                      <a:r>
                        <a:rPr lang="en-US" sz="1600" dirty="0">
                          <a:effectLst/>
                          <a:latin typeface="+mn-lt"/>
                        </a:rPr>
                        <a:t> </a:t>
                      </a:r>
                      <a:endParaRPr lang="en-US" sz="1600" dirty="0" smtClean="0">
                        <a:effectLst/>
                        <a:latin typeface="+mn-lt"/>
                      </a:endParaRPr>
                    </a:p>
                    <a:p>
                      <a:pPr marL="0" marR="0">
                        <a:lnSpc>
                          <a:spcPts val="1375"/>
                        </a:lnSpc>
                        <a:spcBef>
                          <a:spcPts val="0"/>
                        </a:spcBef>
                        <a:spcAft>
                          <a:spcPts val="0"/>
                        </a:spcAft>
                      </a:pPr>
                      <a:r>
                        <a:rPr lang="en-US" sz="1600" dirty="0" smtClean="0">
                          <a:effectLst/>
                          <a:latin typeface="+mn-lt"/>
                        </a:rPr>
                        <a:t>Ist </a:t>
                      </a:r>
                      <a:endParaRPr lang="en-US" sz="16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ts val="1375"/>
                        </a:lnSpc>
                        <a:spcBef>
                          <a:spcPts val="0"/>
                        </a:spcBef>
                        <a:spcAft>
                          <a:spcPts val="0"/>
                        </a:spcAft>
                      </a:pPr>
                      <a:r>
                        <a:rPr lang="en-US" sz="1600" dirty="0">
                          <a:effectLst/>
                          <a:latin typeface="+mn-lt"/>
                        </a:rPr>
                        <a:t> </a:t>
                      </a:r>
                      <a:endParaRPr lang="en-US" sz="1600" dirty="0" smtClean="0">
                        <a:effectLst/>
                        <a:latin typeface="+mn-lt"/>
                      </a:endParaRPr>
                    </a:p>
                    <a:p>
                      <a:pPr marL="0" marR="0">
                        <a:lnSpc>
                          <a:spcPts val="1375"/>
                        </a:lnSpc>
                        <a:spcBef>
                          <a:spcPts val="0"/>
                        </a:spcBef>
                        <a:spcAft>
                          <a:spcPts val="0"/>
                        </a:spcAft>
                      </a:pPr>
                      <a:r>
                        <a:rPr lang="en-US" sz="1600" dirty="0" smtClean="0">
                          <a:effectLst/>
                          <a:latin typeface="+mn-lt"/>
                        </a:rPr>
                        <a:t>1.7</a:t>
                      </a:r>
                      <a:endParaRPr lang="en-US" sz="16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ts val="1375"/>
                        </a:lnSpc>
                        <a:spcBef>
                          <a:spcPts val="0"/>
                        </a:spcBef>
                        <a:spcAft>
                          <a:spcPts val="0"/>
                        </a:spcAft>
                      </a:pPr>
                      <a:endParaRPr lang="en-US" sz="1600" dirty="0" smtClean="0">
                        <a:effectLst/>
                        <a:latin typeface="+mn-lt"/>
                        <a:ea typeface="Times New Roman" panose="02020603050405020304" pitchFamily="18" charset="0"/>
                        <a:cs typeface="Times New Roman" panose="02020603050405020304" pitchFamily="18" charset="0"/>
                      </a:endParaRPr>
                    </a:p>
                    <a:p>
                      <a:pPr marL="0" marR="0">
                        <a:lnSpc>
                          <a:spcPts val="1375"/>
                        </a:lnSpc>
                        <a:spcBef>
                          <a:spcPts val="0"/>
                        </a:spcBef>
                        <a:spcAft>
                          <a:spcPts val="0"/>
                        </a:spcAft>
                      </a:pPr>
                      <a:r>
                        <a:rPr lang="en-US" sz="1600" dirty="0" smtClean="0">
                          <a:effectLst/>
                          <a:latin typeface="+mn-lt"/>
                          <a:ea typeface="Times New Roman" panose="02020603050405020304" pitchFamily="18" charset="0"/>
                          <a:cs typeface="Times New Roman" panose="02020603050405020304" pitchFamily="18" charset="0"/>
                        </a:rPr>
                        <a:t>If CGPA &lt; 1.7 Ist Probation</a:t>
                      </a:r>
                      <a:endParaRPr lang="en-US" sz="1600" dirty="0">
                        <a:effectLst/>
                        <a:latin typeface="+mn-lt"/>
                        <a:ea typeface="Times New Roman" panose="02020603050405020304" pitchFamily="18" charset="0"/>
                        <a:cs typeface="Times New Roman" panose="02020603050405020304" pitchFamily="18" charset="0"/>
                      </a:endParaRPr>
                    </a:p>
                  </a:txBody>
                  <a:tcPr marL="68580" marR="68580" marT="0" marB="0"/>
                </a:tc>
              </a:tr>
              <a:tr h="776333">
                <a:tc>
                  <a:txBody>
                    <a:bodyPr/>
                    <a:lstStyle/>
                    <a:p>
                      <a:pPr marL="0" marR="0">
                        <a:lnSpc>
                          <a:spcPts val="1375"/>
                        </a:lnSpc>
                        <a:spcBef>
                          <a:spcPts val="0"/>
                        </a:spcBef>
                        <a:spcAft>
                          <a:spcPts val="0"/>
                        </a:spcAft>
                      </a:pPr>
                      <a:r>
                        <a:rPr lang="en-US" sz="1600" dirty="0">
                          <a:effectLst/>
                          <a:latin typeface="+mn-lt"/>
                        </a:rPr>
                        <a:t> </a:t>
                      </a:r>
                      <a:endParaRPr lang="en-US" sz="1600" dirty="0" smtClean="0">
                        <a:effectLst/>
                        <a:latin typeface="+mn-lt"/>
                      </a:endParaRPr>
                    </a:p>
                    <a:p>
                      <a:pPr marL="0" marR="0">
                        <a:lnSpc>
                          <a:spcPts val="1375"/>
                        </a:lnSpc>
                        <a:spcBef>
                          <a:spcPts val="0"/>
                        </a:spcBef>
                        <a:spcAft>
                          <a:spcPts val="0"/>
                        </a:spcAft>
                      </a:pPr>
                      <a:r>
                        <a:rPr lang="en-US" sz="1600" dirty="0" smtClean="0">
                          <a:effectLst/>
                          <a:latin typeface="+mn-lt"/>
                        </a:rPr>
                        <a:t>2</a:t>
                      </a:r>
                      <a:r>
                        <a:rPr lang="en-US" sz="1600" baseline="30000" dirty="0" smtClean="0">
                          <a:effectLst/>
                          <a:latin typeface="+mn-lt"/>
                        </a:rPr>
                        <a:t>nd</a:t>
                      </a:r>
                      <a:r>
                        <a:rPr lang="en-US" sz="1600" dirty="0" smtClean="0">
                          <a:effectLst/>
                          <a:latin typeface="+mn-lt"/>
                        </a:rPr>
                        <a:t> </a:t>
                      </a:r>
                      <a:endParaRPr lang="en-US" sz="16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ts val="1375"/>
                        </a:lnSpc>
                        <a:spcBef>
                          <a:spcPts val="0"/>
                        </a:spcBef>
                        <a:spcAft>
                          <a:spcPts val="0"/>
                        </a:spcAft>
                      </a:pPr>
                      <a:r>
                        <a:rPr lang="en-US" sz="1600" dirty="0">
                          <a:effectLst/>
                          <a:latin typeface="+mn-lt"/>
                        </a:rPr>
                        <a:t> </a:t>
                      </a:r>
                      <a:endParaRPr lang="en-US" sz="1600" dirty="0" smtClean="0">
                        <a:effectLst/>
                        <a:latin typeface="+mn-lt"/>
                      </a:endParaRPr>
                    </a:p>
                    <a:p>
                      <a:pPr marL="0" marR="0">
                        <a:lnSpc>
                          <a:spcPts val="1375"/>
                        </a:lnSpc>
                        <a:spcBef>
                          <a:spcPts val="0"/>
                        </a:spcBef>
                        <a:spcAft>
                          <a:spcPts val="0"/>
                        </a:spcAft>
                      </a:pPr>
                      <a:r>
                        <a:rPr lang="en-US" sz="1600" dirty="0" smtClean="0">
                          <a:effectLst/>
                          <a:latin typeface="+mn-lt"/>
                        </a:rPr>
                        <a:t>1.7</a:t>
                      </a:r>
                      <a:endParaRPr lang="en-US" sz="16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marL="0" marR="0" indent="0" algn="l" defTabSz="457200" rtl="0" eaLnBrk="1" fontAlgn="auto" latinLnBrk="0" hangingPunct="1">
                        <a:lnSpc>
                          <a:spcPts val="1375"/>
                        </a:lnSpc>
                        <a:spcBef>
                          <a:spcPts val="0"/>
                        </a:spcBef>
                        <a:spcAft>
                          <a:spcPts val="0"/>
                        </a:spcAft>
                        <a:buClrTx/>
                        <a:buSzTx/>
                        <a:buFontTx/>
                        <a:buNone/>
                        <a:tabLst/>
                        <a:defRPr/>
                      </a:pPr>
                      <a:endParaRPr lang="en-US" sz="1600" dirty="0" smtClean="0">
                        <a:effectLst/>
                        <a:latin typeface="+mn-lt"/>
                        <a:ea typeface="Times New Roman" panose="02020603050405020304" pitchFamily="18" charset="0"/>
                        <a:cs typeface="Times New Roman" panose="02020603050405020304" pitchFamily="18" charset="0"/>
                      </a:endParaRPr>
                    </a:p>
                    <a:p>
                      <a:pPr marL="0" marR="0" indent="0" algn="l" defTabSz="457200" rtl="0" eaLnBrk="1" fontAlgn="auto" latinLnBrk="0" hangingPunct="1">
                        <a:lnSpc>
                          <a:spcPts val="1375"/>
                        </a:lnSpc>
                        <a:spcBef>
                          <a:spcPts val="0"/>
                        </a:spcBef>
                        <a:spcAft>
                          <a:spcPts val="0"/>
                        </a:spcAft>
                        <a:buClrTx/>
                        <a:buSzTx/>
                        <a:buFontTx/>
                        <a:buNone/>
                        <a:tabLst/>
                        <a:defRPr/>
                      </a:pPr>
                      <a:r>
                        <a:rPr lang="en-US" sz="1600" dirty="0" smtClean="0">
                          <a:effectLst/>
                          <a:latin typeface="+mn-lt"/>
                          <a:ea typeface="Times New Roman" panose="02020603050405020304" pitchFamily="18" charset="0"/>
                          <a:cs typeface="Times New Roman" panose="02020603050405020304" pitchFamily="18" charset="0"/>
                        </a:rPr>
                        <a:t>If CGPA &lt; 1.7 2</a:t>
                      </a:r>
                      <a:r>
                        <a:rPr lang="en-US" sz="1600" baseline="30000" dirty="0" smtClean="0">
                          <a:effectLst/>
                          <a:latin typeface="+mn-lt"/>
                          <a:ea typeface="Times New Roman" panose="02020603050405020304" pitchFamily="18" charset="0"/>
                          <a:cs typeface="Times New Roman" panose="02020603050405020304" pitchFamily="18" charset="0"/>
                        </a:rPr>
                        <a:t>nd</a:t>
                      </a:r>
                      <a:r>
                        <a:rPr lang="en-US" sz="1600" baseline="0" dirty="0" smtClean="0">
                          <a:effectLst/>
                          <a:latin typeface="+mn-lt"/>
                          <a:ea typeface="Times New Roman" panose="02020603050405020304" pitchFamily="18" charset="0"/>
                          <a:cs typeface="Times New Roman" panose="02020603050405020304" pitchFamily="18" charset="0"/>
                        </a:rPr>
                        <a:t> </a:t>
                      </a:r>
                      <a:r>
                        <a:rPr lang="en-US" sz="1600" dirty="0" smtClean="0">
                          <a:effectLst/>
                          <a:latin typeface="+mn-lt"/>
                          <a:ea typeface="Times New Roman" panose="02020603050405020304" pitchFamily="18" charset="0"/>
                          <a:cs typeface="Times New Roman" panose="02020603050405020304" pitchFamily="18" charset="0"/>
                        </a:rPr>
                        <a:t>Probation</a:t>
                      </a:r>
                    </a:p>
                    <a:p>
                      <a:pPr marL="0" marR="0">
                        <a:lnSpc>
                          <a:spcPts val="1375"/>
                        </a:lnSpc>
                        <a:spcBef>
                          <a:spcPts val="0"/>
                        </a:spcBef>
                        <a:spcAft>
                          <a:spcPts val="0"/>
                        </a:spcAft>
                      </a:pPr>
                      <a:endParaRPr lang="en-US" sz="1600" dirty="0">
                        <a:effectLst/>
                        <a:latin typeface="+mn-lt"/>
                        <a:ea typeface="Times New Roman" panose="02020603050405020304" pitchFamily="18" charset="0"/>
                        <a:cs typeface="Times New Roman" panose="02020603050405020304" pitchFamily="18" charset="0"/>
                      </a:endParaRPr>
                    </a:p>
                  </a:txBody>
                  <a:tcPr marL="68580" marR="68580" marT="0" marB="0"/>
                </a:tc>
              </a:tr>
              <a:tr h="664025">
                <a:tc>
                  <a:txBody>
                    <a:bodyPr/>
                    <a:lstStyle/>
                    <a:p>
                      <a:pPr marL="0" marR="0">
                        <a:lnSpc>
                          <a:spcPts val="1375"/>
                        </a:lnSpc>
                        <a:spcBef>
                          <a:spcPts val="0"/>
                        </a:spcBef>
                        <a:spcAft>
                          <a:spcPts val="0"/>
                        </a:spcAft>
                      </a:pPr>
                      <a:r>
                        <a:rPr lang="en-US" sz="1600" dirty="0">
                          <a:effectLst/>
                          <a:latin typeface="+mn-lt"/>
                        </a:rPr>
                        <a:t> </a:t>
                      </a:r>
                      <a:endParaRPr lang="en-US" sz="1600" dirty="0" smtClean="0">
                        <a:effectLst/>
                        <a:latin typeface="+mn-lt"/>
                      </a:endParaRPr>
                    </a:p>
                    <a:p>
                      <a:pPr marL="0" marR="0">
                        <a:lnSpc>
                          <a:spcPts val="1375"/>
                        </a:lnSpc>
                        <a:spcBef>
                          <a:spcPts val="0"/>
                        </a:spcBef>
                        <a:spcAft>
                          <a:spcPts val="0"/>
                        </a:spcAft>
                      </a:pPr>
                      <a:r>
                        <a:rPr lang="en-US" sz="1600" dirty="0" smtClean="0">
                          <a:effectLst/>
                          <a:latin typeface="+mn-lt"/>
                        </a:rPr>
                        <a:t>3</a:t>
                      </a:r>
                      <a:r>
                        <a:rPr lang="en-US" sz="1600" baseline="30000" dirty="0" smtClean="0">
                          <a:effectLst/>
                          <a:latin typeface="+mn-lt"/>
                        </a:rPr>
                        <a:t>rd</a:t>
                      </a:r>
                      <a:r>
                        <a:rPr lang="en-US" sz="1600" dirty="0" smtClean="0">
                          <a:effectLst/>
                          <a:latin typeface="+mn-lt"/>
                        </a:rPr>
                        <a:t> </a:t>
                      </a:r>
                      <a:endParaRPr lang="en-US" sz="16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ts val="1375"/>
                        </a:lnSpc>
                        <a:spcBef>
                          <a:spcPts val="0"/>
                        </a:spcBef>
                        <a:spcAft>
                          <a:spcPts val="0"/>
                        </a:spcAft>
                      </a:pPr>
                      <a:r>
                        <a:rPr lang="en-US" sz="1600" dirty="0">
                          <a:effectLst/>
                          <a:latin typeface="+mn-lt"/>
                        </a:rPr>
                        <a:t> </a:t>
                      </a:r>
                      <a:endParaRPr lang="en-US" sz="1600" dirty="0" smtClean="0">
                        <a:effectLst/>
                        <a:latin typeface="+mn-lt"/>
                      </a:endParaRPr>
                    </a:p>
                    <a:p>
                      <a:pPr marL="0" marR="0">
                        <a:lnSpc>
                          <a:spcPts val="1375"/>
                        </a:lnSpc>
                        <a:spcBef>
                          <a:spcPts val="0"/>
                        </a:spcBef>
                        <a:spcAft>
                          <a:spcPts val="0"/>
                        </a:spcAft>
                      </a:pPr>
                      <a:r>
                        <a:rPr lang="en-US" sz="1600" dirty="0" smtClean="0">
                          <a:effectLst/>
                          <a:latin typeface="+mn-lt"/>
                        </a:rPr>
                        <a:t>1.9</a:t>
                      </a:r>
                      <a:endParaRPr lang="en-US" sz="16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marL="0" marR="0" indent="0" algn="l" defTabSz="457200" rtl="0" eaLnBrk="1" fontAlgn="auto" latinLnBrk="0" hangingPunct="1">
                        <a:lnSpc>
                          <a:spcPts val="1375"/>
                        </a:lnSpc>
                        <a:spcBef>
                          <a:spcPts val="0"/>
                        </a:spcBef>
                        <a:spcAft>
                          <a:spcPts val="0"/>
                        </a:spcAft>
                        <a:buClrTx/>
                        <a:buSzTx/>
                        <a:buFontTx/>
                        <a:buNone/>
                        <a:tabLst/>
                        <a:defRPr/>
                      </a:pPr>
                      <a:endParaRPr lang="en-US" sz="1600" dirty="0" smtClean="0">
                        <a:effectLst/>
                        <a:latin typeface="+mn-lt"/>
                        <a:ea typeface="Times New Roman" panose="02020603050405020304" pitchFamily="18" charset="0"/>
                        <a:cs typeface="Times New Roman" panose="02020603050405020304" pitchFamily="18" charset="0"/>
                      </a:endParaRPr>
                    </a:p>
                    <a:p>
                      <a:pPr marL="0" marR="0" indent="0" algn="l" defTabSz="457200" rtl="0" eaLnBrk="1" fontAlgn="auto" latinLnBrk="0" hangingPunct="1">
                        <a:lnSpc>
                          <a:spcPts val="1375"/>
                        </a:lnSpc>
                        <a:spcBef>
                          <a:spcPts val="0"/>
                        </a:spcBef>
                        <a:spcAft>
                          <a:spcPts val="0"/>
                        </a:spcAft>
                        <a:buClrTx/>
                        <a:buSzTx/>
                        <a:buFontTx/>
                        <a:buNone/>
                        <a:tabLst/>
                        <a:defRPr/>
                      </a:pPr>
                      <a:r>
                        <a:rPr lang="en-US" sz="1600" dirty="0" smtClean="0">
                          <a:effectLst/>
                          <a:latin typeface="+mn-lt"/>
                          <a:ea typeface="Times New Roman" panose="02020603050405020304" pitchFamily="18" charset="0"/>
                          <a:cs typeface="Times New Roman" panose="02020603050405020304" pitchFamily="18" charset="0"/>
                        </a:rPr>
                        <a:t>If CGPA &lt; 1.9 Relegation</a:t>
                      </a:r>
                      <a:r>
                        <a:rPr lang="en-US" sz="1600" baseline="0" dirty="0" smtClean="0">
                          <a:effectLst/>
                          <a:latin typeface="+mn-lt"/>
                          <a:ea typeface="Times New Roman" panose="02020603050405020304" pitchFamily="18" charset="0"/>
                          <a:cs typeface="Times New Roman" panose="02020603050405020304" pitchFamily="18" charset="0"/>
                        </a:rPr>
                        <a:t> </a:t>
                      </a:r>
                      <a:endParaRPr lang="en-US" sz="1600" dirty="0" smtClean="0">
                        <a:effectLst/>
                        <a:latin typeface="+mn-lt"/>
                        <a:ea typeface="Times New Roman" panose="02020603050405020304" pitchFamily="18" charset="0"/>
                        <a:cs typeface="Times New Roman" panose="02020603050405020304" pitchFamily="18" charset="0"/>
                      </a:endParaRPr>
                    </a:p>
                    <a:p>
                      <a:pPr marL="0" marR="0">
                        <a:lnSpc>
                          <a:spcPts val="1375"/>
                        </a:lnSpc>
                        <a:spcBef>
                          <a:spcPts val="0"/>
                        </a:spcBef>
                        <a:spcAft>
                          <a:spcPts val="0"/>
                        </a:spcAft>
                      </a:pPr>
                      <a:endParaRPr lang="en-US" sz="1600" dirty="0">
                        <a:effectLst/>
                        <a:latin typeface="+mn-lt"/>
                        <a:ea typeface="Times New Roman" panose="02020603050405020304" pitchFamily="18" charset="0"/>
                        <a:cs typeface="Times New Roman" panose="02020603050405020304" pitchFamily="18" charset="0"/>
                      </a:endParaRPr>
                    </a:p>
                  </a:txBody>
                  <a:tcPr marL="68580" marR="68580" marT="0" marB="0"/>
                </a:tc>
              </a:tr>
              <a:tr h="776333">
                <a:tc>
                  <a:txBody>
                    <a:bodyPr/>
                    <a:lstStyle/>
                    <a:p>
                      <a:pPr marL="0" marR="0">
                        <a:lnSpc>
                          <a:spcPts val="1375"/>
                        </a:lnSpc>
                        <a:spcBef>
                          <a:spcPts val="0"/>
                        </a:spcBef>
                        <a:spcAft>
                          <a:spcPts val="0"/>
                        </a:spcAft>
                      </a:pPr>
                      <a:endParaRPr lang="en-US" sz="1600" dirty="0" smtClean="0">
                        <a:effectLst/>
                        <a:latin typeface="+mn-lt"/>
                        <a:ea typeface="Times New Roman" panose="02020603050405020304" pitchFamily="18" charset="0"/>
                        <a:cs typeface="Times New Roman" panose="02020603050405020304" pitchFamily="18" charset="0"/>
                      </a:endParaRPr>
                    </a:p>
                    <a:p>
                      <a:pPr marL="0" marR="0">
                        <a:lnSpc>
                          <a:spcPts val="1375"/>
                        </a:lnSpc>
                        <a:spcBef>
                          <a:spcPts val="0"/>
                        </a:spcBef>
                        <a:spcAft>
                          <a:spcPts val="0"/>
                        </a:spcAft>
                      </a:pPr>
                      <a:r>
                        <a:rPr lang="en-US" sz="1600" dirty="0" smtClean="0">
                          <a:effectLst/>
                          <a:latin typeface="+mn-lt"/>
                          <a:ea typeface="Times New Roman" panose="02020603050405020304" pitchFamily="18" charset="0"/>
                          <a:cs typeface="Times New Roman" panose="02020603050405020304" pitchFamily="18" charset="0"/>
                        </a:rPr>
                        <a:t>4</a:t>
                      </a:r>
                      <a:r>
                        <a:rPr lang="en-US" sz="1600" baseline="30000" dirty="0" smtClean="0">
                          <a:effectLst/>
                          <a:latin typeface="+mn-lt"/>
                          <a:ea typeface="Times New Roman" panose="02020603050405020304" pitchFamily="18" charset="0"/>
                          <a:cs typeface="Times New Roman" panose="02020603050405020304" pitchFamily="18" charset="0"/>
                        </a:rPr>
                        <a:t>th</a:t>
                      </a:r>
                      <a:r>
                        <a:rPr lang="en-US" sz="1600" dirty="0" smtClean="0">
                          <a:effectLst/>
                          <a:latin typeface="+mn-lt"/>
                          <a:ea typeface="Times New Roman" panose="02020603050405020304" pitchFamily="18" charset="0"/>
                          <a:cs typeface="Times New Roman" panose="02020603050405020304" pitchFamily="18" charset="0"/>
                        </a:rPr>
                        <a:t> </a:t>
                      </a:r>
                      <a:endParaRPr lang="en-US" sz="16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ts val="1375"/>
                        </a:lnSpc>
                        <a:spcBef>
                          <a:spcPts val="0"/>
                        </a:spcBef>
                        <a:spcAft>
                          <a:spcPts val="0"/>
                        </a:spcAft>
                      </a:pPr>
                      <a:endParaRPr lang="en-US" sz="1600" dirty="0" smtClean="0">
                        <a:effectLst/>
                        <a:latin typeface="+mn-lt"/>
                        <a:ea typeface="Times New Roman" panose="02020603050405020304" pitchFamily="18" charset="0"/>
                        <a:cs typeface="Times New Roman" panose="02020603050405020304" pitchFamily="18" charset="0"/>
                      </a:endParaRPr>
                    </a:p>
                    <a:p>
                      <a:pPr marL="0" marR="0">
                        <a:lnSpc>
                          <a:spcPts val="1375"/>
                        </a:lnSpc>
                        <a:spcBef>
                          <a:spcPts val="0"/>
                        </a:spcBef>
                        <a:spcAft>
                          <a:spcPts val="0"/>
                        </a:spcAft>
                      </a:pPr>
                      <a:r>
                        <a:rPr lang="en-US" sz="1600" dirty="0" smtClean="0">
                          <a:effectLst/>
                          <a:latin typeface="+mn-lt"/>
                          <a:ea typeface="Times New Roman" panose="02020603050405020304" pitchFamily="18" charset="0"/>
                          <a:cs typeface="Times New Roman" panose="02020603050405020304" pitchFamily="18" charset="0"/>
                        </a:rPr>
                        <a:t>2.0</a:t>
                      </a:r>
                      <a:endParaRPr lang="en-US" sz="16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ts val="1375"/>
                        </a:lnSpc>
                        <a:spcBef>
                          <a:spcPts val="0"/>
                        </a:spcBef>
                        <a:spcAft>
                          <a:spcPts val="0"/>
                        </a:spcAft>
                      </a:pPr>
                      <a:r>
                        <a:rPr lang="en-US" sz="1600" dirty="0" smtClean="0">
                          <a:effectLst/>
                          <a:latin typeface="+mn-lt"/>
                          <a:ea typeface="Times New Roman" panose="02020603050405020304" pitchFamily="18" charset="0"/>
                          <a:cs typeface="Times New Roman" panose="02020603050405020304" pitchFamily="18" charset="0"/>
                        </a:rPr>
                        <a:t> </a:t>
                      </a:r>
                    </a:p>
                  </a:txBody>
                  <a:tcPr marL="68580" marR="68580" marT="0" marB="0"/>
                </a:tc>
              </a:tr>
            </a:tbl>
          </a:graphicData>
        </a:graphic>
      </p:graphicFrame>
    </p:spTree>
    <p:extLst>
      <p:ext uri="{BB962C8B-B14F-4D97-AF65-F5344CB8AC3E}">
        <p14:creationId xmlns:p14="http://schemas.microsoft.com/office/powerpoint/2010/main" val="31855249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03452"/>
            <a:ext cx="12192000" cy="6463308"/>
          </a:xfrm>
          <a:prstGeom prst="rect">
            <a:avLst/>
          </a:prstGeom>
        </p:spPr>
        <p:txBody>
          <a:bodyPr wrap="square">
            <a:spAutoFit/>
          </a:bodyPr>
          <a:lstStyle/>
          <a:p>
            <a:r>
              <a:rPr lang="en-US" sz="2000" b="1" dirty="0" smtClean="0">
                <a:solidFill>
                  <a:srgbClr val="FF0000"/>
                </a:solidFill>
              </a:rPr>
              <a:t>Extra </a:t>
            </a:r>
            <a:r>
              <a:rPr lang="en-US" sz="2000" b="1" dirty="0">
                <a:solidFill>
                  <a:srgbClr val="FF0000"/>
                </a:solidFill>
              </a:rPr>
              <a:t>Ordinary Grade / CGPA Improvement </a:t>
            </a:r>
            <a:endParaRPr lang="en-US" sz="2000" b="1" dirty="0">
              <a:solidFill>
                <a:schemeClr val="bg1"/>
              </a:solidFill>
            </a:endParaRPr>
          </a:p>
          <a:p>
            <a:r>
              <a:rPr lang="en-US" dirty="0">
                <a:solidFill>
                  <a:schemeClr val="bg1"/>
                </a:solidFill>
              </a:rPr>
              <a:t>The student will be allowed to improve the grade and CGPA only if his / her CGPA at the end of the final semester falls between </a:t>
            </a:r>
            <a:r>
              <a:rPr lang="en-US" dirty="0" smtClean="0">
                <a:solidFill>
                  <a:schemeClr val="bg1"/>
                </a:solidFill>
              </a:rPr>
              <a:t>1.95 </a:t>
            </a:r>
            <a:r>
              <a:rPr lang="en-US" dirty="0">
                <a:solidFill>
                  <a:schemeClr val="bg1"/>
                </a:solidFill>
              </a:rPr>
              <a:t>and </a:t>
            </a:r>
            <a:r>
              <a:rPr lang="en-US" dirty="0" smtClean="0">
                <a:solidFill>
                  <a:schemeClr val="bg1"/>
                </a:solidFill>
              </a:rPr>
              <a:t>1.99 </a:t>
            </a:r>
            <a:r>
              <a:rPr lang="en-US" dirty="0">
                <a:solidFill>
                  <a:schemeClr val="bg1"/>
                </a:solidFill>
              </a:rPr>
              <a:t>subject to the following condition: </a:t>
            </a:r>
          </a:p>
          <a:p>
            <a:pPr marL="400050" indent="-400050">
              <a:buAutoNum type="romanLcPeriod"/>
            </a:pPr>
            <a:r>
              <a:rPr lang="en-US" dirty="0" smtClean="0">
                <a:solidFill>
                  <a:schemeClr val="bg1"/>
                </a:solidFill>
              </a:rPr>
              <a:t>Any </a:t>
            </a:r>
            <a:r>
              <a:rPr lang="en-US" dirty="0">
                <a:solidFill>
                  <a:schemeClr val="bg1"/>
                </a:solidFill>
              </a:rPr>
              <a:t>such student who wishes to improve the grade or CGPA can repeat 2 courses of his / her choice, </a:t>
            </a:r>
            <a:r>
              <a:rPr lang="en-US" dirty="0" smtClean="0">
                <a:solidFill>
                  <a:schemeClr val="bg1"/>
                </a:solidFill>
              </a:rPr>
              <a:t> </a:t>
            </a:r>
          </a:p>
          <a:p>
            <a:r>
              <a:rPr lang="en-US" dirty="0">
                <a:solidFill>
                  <a:schemeClr val="bg1"/>
                </a:solidFill>
              </a:rPr>
              <a:t> </a:t>
            </a:r>
            <a:r>
              <a:rPr lang="en-US" dirty="0" smtClean="0">
                <a:solidFill>
                  <a:schemeClr val="bg1"/>
                </a:solidFill>
              </a:rPr>
              <a:t>     provided </a:t>
            </a:r>
            <a:r>
              <a:rPr lang="en-US" dirty="0">
                <a:solidFill>
                  <a:schemeClr val="bg1"/>
                </a:solidFill>
              </a:rPr>
              <a:t>the courses are being offered by the college.</a:t>
            </a:r>
          </a:p>
          <a:p>
            <a:r>
              <a:rPr lang="en-US" dirty="0">
                <a:solidFill>
                  <a:schemeClr val="bg1"/>
                </a:solidFill>
              </a:rPr>
              <a:t>ii.	 The student has to complete the repeat courses within the stipulated time of the degree. </a:t>
            </a:r>
          </a:p>
          <a:p>
            <a:pPr marL="400050" indent="-400050">
              <a:buAutoNum type="romanLcPeriod" startAt="3"/>
            </a:pPr>
            <a:r>
              <a:rPr lang="en-US" dirty="0" smtClean="0">
                <a:solidFill>
                  <a:schemeClr val="bg1"/>
                </a:solidFill>
              </a:rPr>
              <a:t>In </a:t>
            </a:r>
            <a:r>
              <a:rPr lang="en-US" dirty="0">
                <a:solidFill>
                  <a:schemeClr val="bg1"/>
                </a:solidFill>
              </a:rPr>
              <a:t>case the student is not able to improve the grade or CGPA the original grade and CGPA will be </a:t>
            </a:r>
            <a:r>
              <a:rPr lang="en-US" dirty="0" smtClean="0">
                <a:solidFill>
                  <a:schemeClr val="bg1"/>
                </a:solidFill>
              </a:rPr>
              <a:t> </a:t>
            </a:r>
          </a:p>
          <a:p>
            <a:r>
              <a:rPr lang="en-US" dirty="0">
                <a:solidFill>
                  <a:schemeClr val="bg1"/>
                </a:solidFill>
              </a:rPr>
              <a:t> </a:t>
            </a:r>
            <a:r>
              <a:rPr lang="en-US" dirty="0" smtClean="0">
                <a:solidFill>
                  <a:schemeClr val="bg1"/>
                </a:solidFill>
              </a:rPr>
              <a:t>      maintained</a:t>
            </a:r>
            <a:r>
              <a:rPr lang="en-US" dirty="0">
                <a:solidFill>
                  <a:schemeClr val="bg1"/>
                </a:solidFill>
              </a:rPr>
              <a:t>.</a:t>
            </a:r>
          </a:p>
          <a:p>
            <a:r>
              <a:rPr lang="en-US" dirty="0">
                <a:solidFill>
                  <a:schemeClr val="bg1"/>
                </a:solidFill>
              </a:rPr>
              <a:t>iv.	 The student can take this offer only once and within the maximum time allowed for the degree. </a:t>
            </a:r>
          </a:p>
          <a:p>
            <a:pPr marL="400050" indent="-400050">
              <a:buAutoNum type="romanLcPeriod" startAt="5"/>
            </a:pPr>
            <a:r>
              <a:rPr lang="en-US" dirty="0" smtClean="0">
                <a:solidFill>
                  <a:schemeClr val="bg1"/>
                </a:solidFill>
              </a:rPr>
              <a:t>The </a:t>
            </a:r>
            <a:r>
              <a:rPr lang="en-US" dirty="0">
                <a:solidFill>
                  <a:schemeClr val="bg1"/>
                </a:solidFill>
              </a:rPr>
              <a:t>students who wish to take this opportunity has to apply to the principal of the college who may </a:t>
            </a:r>
            <a:r>
              <a:rPr lang="en-US" dirty="0" smtClean="0">
                <a:solidFill>
                  <a:schemeClr val="bg1"/>
                </a:solidFill>
              </a:rPr>
              <a:t> </a:t>
            </a:r>
          </a:p>
          <a:p>
            <a:r>
              <a:rPr lang="en-US" dirty="0">
                <a:solidFill>
                  <a:schemeClr val="bg1"/>
                </a:solidFill>
              </a:rPr>
              <a:t> </a:t>
            </a:r>
            <a:r>
              <a:rPr lang="en-US" dirty="0" smtClean="0">
                <a:solidFill>
                  <a:schemeClr val="bg1"/>
                </a:solidFill>
              </a:rPr>
              <a:t>      approve </a:t>
            </a:r>
            <a:r>
              <a:rPr lang="en-US" dirty="0">
                <a:solidFill>
                  <a:schemeClr val="bg1"/>
                </a:solidFill>
              </a:rPr>
              <a:t>the application and forward this application to the Controller of examinations for intimation. </a:t>
            </a:r>
          </a:p>
          <a:p>
            <a:pPr marL="400050" indent="-400050">
              <a:buAutoNum type="romanLcPeriod" startAt="6"/>
            </a:pPr>
            <a:r>
              <a:rPr lang="en-US" dirty="0" smtClean="0">
                <a:solidFill>
                  <a:schemeClr val="bg1"/>
                </a:solidFill>
              </a:rPr>
              <a:t>The </a:t>
            </a:r>
            <a:r>
              <a:rPr lang="en-US" dirty="0">
                <a:solidFill>
                  <a:schemeClr val="bg1"/>
                </a:solidFill>
              </a:rPr>
              <a:t>course / examination fee will be charged as per university policy / rules</a:t>
            </a:r>
            <a:r>
              <a:rPr lang="en-US" dirty="0" smtClean="0">
                <a:solidFill>
                  <a:schemeClr val="bg1"/>
                </a:solidFill>
              </a:rPr>
              <a:t>.</a:t>
            </a:r>
          </a:p>
          <a:p>
            <a:r>
              <a:rPr lang="en-US" sz="2000" b="1" dirty="0">
                <a:solidFill>
                  <a:srgbClr val="FF0000"/>
                </a:solidFill>
              </a:rPr>
              <a:t>Semester Break / Semester </a:t>
            </a:r>
            <a:r>
              <a:rPr lang="en-US" sz="2000" b="1" dirty="0" smtClean="0">
                <a:solidFill>
                  <a:srgbClr val="FF0000"/>
                </a:solidFill>
              </a:rPr>
              <a:t>Freeze</a:t>
            </a:r>
            <a:endParaRPr lang="en-US" sz="2000" b="1" dirty="0">
              <a:solidFill>
                <a:srgbClr val="FF0000"/>
              </a:solidFill>
            </a:endParaRPr>
          </a:p>
          <a:p>
            <a:pPr marL="400050" lvl="0" indent="-400050">
              <a:buFont typeface="+mj-lt"/>
              <a:buAutoNum type="romanLcPeriod"/>
            </a:pPr>
            <a:r>
              <a:rPr lang="en-US" dirty="0">
                <a:solidFill>
                  <a:schemeClr val="bg1"/>
                </a:solidFill>
              </a:rPr>
              <a:t>In case a student (other than first semester student) due to some unavoidable circumstances (prolonged illness or such other genuine reason) is unable to continue his /her studies, he/she may apply for a semester break/freeze. </a:t>
            </a:r>
          </a:p>
          <a:p>
            <a:pPr marL="400050" lvl="0" indent="-400050">
              <a:buFont typeface="+mj-lt"/>
              <a:buAutoNum type="romanLcPeriod"/>
            </a:pPr>
            <a:r>
              <a:rPr lang="en-US" dirty="0" smtClean="0">
                <a:solidFill>
                  <a:schemeClr val="bg1"/>
                </a:solidFill>
              </a:rPr>
              <a:t>the </a:t>
            </a:r>
            <a:r>
              <a:rPr lang="en-US" dirty="0">
                <a:solidFill>
                  <a:schemeClr val="bg1"/>
                </a:solidFill>
              </a:rPr>
              <a:t>case will be put up to the College Examination Committee for consideration. In case, the Committee recommends it, semester break will be allowed. The principal will then intimate the Controller of Examinations accordingly.</a:t>
            </a:r>
          </a:p>
          <a:p>
            <a:pPr marL="400050" lvl="0" indent="-400050">
              <a:buFont typeface="+mj-lt"/>
              <a:buAutoNum type="romanLcPeriod"/>
            </a:pPr>
            <a:r>
              <a:rPr lang="en-US" dirty="0">
                <a:solidFill>
                  <a:schemeClr val="bg1"/>
                </a:solidFill>
              </a:rPr>
              <a:t> The student has to apply for the semester break before the midterm </a:t>
            </a:r>
            <a:r>
              <a:rPr lang="en-US" dirty="0" smtClean="0">
                <a:solidFill>
                  <a:schemeClr val="bg1"/>
                </a:solidFill>
              </a:rPr>
              <a:t>examinations. </a:t>
            </a:r>
            <a:endParaRPr lang="en-US" dirty="0">
              <a:solidFill>
                <a:schemeClr val="bg1"/>
              </a:solidFill>
            </a:endParaRPr>
          </a:p>
          <a:p>
            <a:pPr marL="400050" lvl="0" indent="-400050">
              <a:buFont typeface="+mj-lt"/>
              <a:buAutoNum type="romanLcPeriod"/>
            </a:pPr>
            <a:r>
              <a:rPr lang="en-US" dirty="0">
                <a:solidFill>
                  <a:schemeClr val="bg1"/>
                </a:solidFill>
              </a:rPr>
              <a:t>The Semester Break will be allowed for a maximum period of one year. The total time period for completion of the program will, however, remain the same as already provided </a:t>
            </a:r>
            <a:r>
              <a:rPr lang="en-US" dirty="0" smtClean="0">
                <a:solidFill>
                  <a:schemeClr val="bg1"/>
                </a:solidFill>
              </a:rPr>
              <a:t>. </a:t>
            </a:r>
            <a:endParaRPr lang="en-US"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28170932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9210" y="0"/>
            <a:ext cx="12192000" cy="6247864"/>
          </a:xfrm>
          <a:prstGeom prst="rect">
            <a:avLst/>
          </a:prstGeom>
        </p:spPr>
        <p:txBody>
          <a:bodyPr wrap="square">
            <a:spAutoFit/>
          </a:bodyPr>
          <a:lstStyle/>
          <a:p>
            <a:r>
              <a:rPr lang="en-US" sz="2000" b="1" dirty="0">
                <a:solidFill>
                  <a:srgbClr val="FF0000"/>
                </a:solidFill>
              </a:rPr>
              <a:t>Result / Transcript / </a:t>
            </a:r>
            <a:r>
              <a:rPr lang="en-US" sz="2000" b="1" dirty="0" smtClean="0">
                <a:solidFill>
                  <a:srgbClr val="FF0000"/>
                </a:solidFill>
              </a:rPr>
              <a:t>Degree</a:t>
            </a:r>
            <a:endParaRPr lang="en-US" sz="2000" b="1" dirty="0">
              <a:solidFill>
                <a:srgbClr val="FF0000"/>
              </a:solidFill>
            </a:endParaRPr>
          </a:p>
          <a:p>
            <a:r>
              <a:rPr lang="en-US" dirty="0" err="1">
                <a:solidFill>
                  <a:schemeClr val="bg1"/>
                </a:solidFill>
              </a:rPr>
              <a:t>i</a:t>
            </a:r>
            <a:r>
              <a:rPr lang="en-US" dirty="0">
                <a:solidFill>
                  <a:schemeClr val="bg1"/>
                </a:solidFill>
              </a:rPr>
              <a:t>.	As soon as possible after the termination of final term examination, the Controller of </a:t>
            </a:r>
            <a:r>
              <a:rPr lang="en-US" dirty="0" smtClean="0">
                <a:solidFill>
                  <a:schemeClr val="bg1"/>
                </a:solidFill>
              </a:rPr>
              <a:t>Examinations </a:t>
            </a:r>
            <a:r>
              <a:rPr lang="en-US" dirty="0">
                <a:solidFill>
                  <a:schemeClr val="bg1"/>
                </a:solidFill>
              </a:rPr>
              <a:t>shall </a:t>
            </a:r>
            <a:r>
              <a:rPr lang="en-US" dirty="0" smtClean="0">
                <a:solidFill>
                  <a:schemeClr val="bg1"/>
                </a:solidFill>
              </a:rPr>
              <a:t>  </a:t>
            </a:r>
          </a:p>
          <a:p>
            <a:r>
              <a:rPr lang="en-US" dirty="0">
                <a:solidFill>
                  <a:schemeClr val="bg1"/>
                </a:solidFill>
              </a:rPr>
              <a:t> </a:t>
            </a:r>
            <a:r>
              <a:rPr lang="en-US" dirty="0" smtClean="0">
                <a:solidFill>
                  <a:schemeClr val="bg1"/>
                </a:solidFill>
              </a:rPr>
              <a:t>      publish </a:t>
            </a:r>
            <a:r>
              <a:rPr lang="en-US" dirty="0">
                <a:solidFill>
                  <a:schemeClr val="bg1"/>
                </a:solidFill>
              </a:rPr>
              <a:t>a list of successful candidates, showing the grades obtained by them. </a:t>
            </a:r>
          </a:p>
          <a:p>
            <a:pPr marL="400050" indent="-400050">
              <a:buAutoNum type="romanLcPeriod" startAt="2"/>
            </a:pPr>
            <a:r>
              <a:rPr lang="en-US" dirty="0" smtClean="0">
                <a:solidFill>
                  <a:schemeClr val="bg1"/>
                </a:solidFill>
              </a:rPr>
              <a:t>The </a:t>
            </a:r>
            <a:r>
              <a:rPr lang="en-US" dirty="0">
                <a:solidFill>
                  <a:schemeClr val="bg1"/>
                </a:solidFill>
              </a:rPr>
              <a:t>transcript / detailed marks certificate / result card will be issued by the Controller of </a:t>
            </a:r>
            <a:r>
              <a:rPr lang="en-US" dirty="0" smtClean="0">
                <a:solidFill>
                  <a:schemeClr val="bg1"/>
                </a:solidFill>
              </a:rPr>
              <a:t>Examinations. </a:t>
            </a:r>
          </a:p>
          <a:p>
            <a:r>
              <a:rPr lang="en-US" dirty="0">
                <a:solidFill>
                  <a:schemeClr val="bg1"/>
                </a:solidFill>
              </a:rPr>
              <a:t> </a:t>
            </a:r>
            <a:r>
              <a:rPr lang="en-US" dirty="0" smtClean="0">
                <a:solidFill>
                  <a:schemeClr val="bg1"/>
                </a:solidFill>
              </a:rPr>
              <a:t>      The </a:t>
            </a:r>
            <a:r>
              <a:rPr lang="en-US" dirty="0">
                <a:solidFill>
                  <a:schemeClr val="bg1"/>
                </a:solidFill>
              </a:rPr>
              <a:t>transcript / result card will bear the name of the candidate along with father’s name, registration </a:t>
            </a:r>
            <a:r>
              <a:rPr lang="en-US" dirty="0" smtClean="0">
                <a:solidFill>
                  <a:schemeClr val="bg1"/>
                </a:solidFill>
              </a:rPr>
              <a:t> </a:t>
            </a:r>
          </a:p>
          <a:p>
            <a:r>
              <a:rPr lang="en-US" dirty="0">
                <a:solidFill>
                  <a:schemeClr val="bg1"/>
                </a:solidFill>
              </a:rPr>
              <a:t> </a:t>
            </a:r>
            <a:r>
              <a:rPr lang="en-US" dirty="0" smtClean="0">
                <a:solidFill>
                  <a:schemeClr val="bg1"/>
                </a:solidFill>
              </a:rPr>
              <a:t>       number</a:t>
            </a:r>
            <a:r>
              <a:rPr lang="en-US" dirty="0">
                <a:solidFill>
                  <a:schemeClr val="bg1"/>
                </a:solidFill>
              </a:rPr>
              <a:t>, GPA of individual courses and semester, CGPA, name of the institution and any other relevant </a:t>
            </a:r>
            <a:endParaRPr lang="en-US" dirty="0" smtClean="0">
              <a:solidFill>
                <a:schemeClr val="bg1"/>
              </a:solidFill>
            </a:endParaRPr>
          </a:p>
          <a:p>
            <a:r>
              <a:rPr lang="en-US" dirty="0">
                <a:solidFill>
                  <a:schemeClr val="bg1"/>
                </a:solidFill>
              </a:rPr>
              <a:t> </a:t>
            </a:r>
            <a:r>
              <a:rPr lang="en-US" dirty="0" smtClean="0">
                <a:solidFill>
                  <a:schemeClr val="bg1"/>
                </a:solidFill>
              </a:rPr>
              <a:t>       information</a:t>
            </a:r>
            <a:r>
              <a:rPr lang="en-US" dirty="0">
                <a:solidFill>
                  <a:schemeClr val="bg1"/>
                </a:solidFill>
              </a:rPr>
              <a:t>.</a:t>
            </a:r>
          </a:p>
          <a:p>
            <a:pPr marL="400050" indent="-400050">
              <a:buAutoNum type="romanLcPeriod" startAt="3"/>
            </a:pPr>
            <a:r>
              <a:rPr lang="en-US" dirty="0" smtClean="0">
                <a:solidFill>
                  <a:schemeClr val="bg1"/>
                </a:solidFill>
              </a:rPr>
              <a:t>Each </a:t>
            </a:r>
            <a:r>
              <a:rPr lang="en-US" dirty="0">
                <a:solidFill>
                  <a:schemeClr val="bg1"/>
                </a:solidFill>
              </a:rPr>
              <a:t>successful candidate shall be granted by University, the Degree stating the grade in which he/she has passed. </a:t>
            </a:r>
            <a:endParaRPr lang="en-US" dirty="0" smtClean="0">
              <a:solidFill>
                <a:schemeClr val="bg1"/>
              </a:solidFill>
            </a:endParaRPr>
          </a:p>
          <a:p>
            <a:r>
              <a:rPr lang="en-US" sz="2000" b="1" dirty="0">
                <a:solidFill>
                  <a:srgbClr val="FF0000"/>
                </a:solidFill>
              </a:rPr>
              <a:t>Unfair Means Cases </a:t>
            </a:r>
            <a:endParaRPr lang="en-US" sz="2000" dirty="0">
              <a:solidFill>
                <a:srgbClr val="FF0000"/>
              </a:solidFill>
            </a:endParaRPr>
          </a:p>
          <a:p>
            <a:r>
              <a:rPr lang="en-US" dirty="0">
                <a:solidFill>
                  <a:schemeClr val="bg1"/>
                </a:solidFill>
              </a:rPr>
              <a:t> </a:t>
            </a:r>
            <a:r>
              <a:rPr lang="en-US" dirty="0" smtClean="0">
                <a:solidFill>
                  <a:schemeClr val="bg1"/>
                </a:solidFill>
              </a:rPr>
              <a:t>    The </a:t>
            </a:r>
            <a:r>
              <a:rPr lang="en-US" dirty="0">
                <a:solidFill>
                  <a:schemeClr val="bg1"/>
                </a:solidFill>
              </a:rPr>
              <a:t>teacher-in-charge will report unfair means cases in quizzes and mid semester examinations to the </a:t>
            </a:r>
            <a:r>
              <a:rPr lang="en-US" dirty="0" smtClean="0">
                <a:solidFill>
                  <a:schemeClr val="bg1"/>
                </a:solidFill>
              </a:rPr>
              <a:t> </a:t>
            </a:r>
          </a:p>
          <a:p>
            <a:r>
              <a:rPr lang="en-US" dirty="0">
                <a:solidFill>
                  <a:schemeClr val="bg1"/>
                </a:solidFill>
              </a:rPr>
              <a:t> </a:t>
            </a:r>
            <a:r>
              <a:rPr lang="en-US" dirty="0" smtClean="0">
                <a:solidFill>
                  <a:schemeClr val="bg1"/>
                </a:solidFill>
              </a:rPr>
              <a:t>    Principal </a:t>
            </a:r>
            <a:r>
              <a:rPr lang="en-US" dirty="0">
                <a:solidFill>
                  <a:schemeClr val="bg1"/>
                </a:solidFill>
              </a:rPr>
              <a:t>who will forward, these cases to the College Examination Committee within one week for </a:t>
            </a:r>
            <a:r>
              <a:rPr lang="en-US" dirty="0" smtClean="0">
                <a:solidFill>
                  <a:schemeClr val="bg1"/>
                </a:solidFill>
              </a:rPr>
              <a:t> </a:t>
            </a:r>
          </a:p>
          <a:p>
            <a:r>
              <a:rPr lang="en-US" dirty="0">
                <a:solidFill>
                  <a:schemeClr val="bg1"/>
                </a:solidFill>
              </a:rPr>
              <a:t> </a:t>
            </a:r>
            <a:r>
              <a:rPr lang="en-US" dirty="0" smtClean="0">
                <a:solidFill>
                  <a:schemeClr val="bg1"/>
                </a:solidFill>
              </a:rPr>
              <a:t>    necessary </a:t>
            </a:r>
            <a:r>
              <a:rPr lang="en-US" dirty="0">
                <a:solidFill>
                  <a:schemeClr val="bg1"/>
                </a:solidFill>
              </a:rPr>
              <a:t>action as under: </a:t>
            </a:r>
          </a:p>
          <a:p>
            <a:r>
              <a:rPr lang="en-US" dirty="0">
                <a:solidFill>
                  <a:schemeClr val="bg1"/>
                </a:solidFill>
              </a:rPr>
              <a:t> </a:t>
            </a:r>
            <a:r>
              <a:rPr lang="en-US" dirty="0" smtClean="0">
                <a:solidFill>
                  <a:schemeClr val="bg1"/>
                </a:solidFill>
              </a:rPr>
              <a:t>    </a:t>
            </a:r>
            <a:r>
              <a:rPr lang="en-US" dirty="0">
                <a:solidFill>
                  <a:schemeClr val="bg1"/>
                </a:solidFill>
              </a:rPr>
              <a:t>Any candidate detected in giving or receiving assistance, or found guilty of copying from any paper, </a:t>
            </a:r>
            <a:endParaRPr lang="en-US" dirty="0" smtClean="0">
              <a:solidFill>
                <a:schemeClr val="bg1"/>
              </a:solidFill>
            </a:endParaRPr>
          </a:p>
          <a:p>
            <a:r>
              <a:rPr lang="en-US" dirty="0">
                <a:solidFill>
                  <a:schemeClr val="bg1"/>
                </a:solidFill>
              </a:rPr>
              <a:t> </a:t>
            </a:r>
            <a:r>
              <a:rPr lang="en-US" dirty="0" smtClean="0">
                <a:solidFill>
                  <a:schemeClr val="bg1"/>
                </a:solidFill>
              </a:rPr>
              <a:t>    book </a:t>
            </a:r>
            <a:r>
              <a:rPr lang="en-US" dirty="0">
                <a:solidFill>
                  <a:schemeClr val="bg1"/>
                </a:solidFill>
              </a:rPr>
              <a:t>or note, or allowing any other candidate to copy his answer book, or using, or attempting to use </a:t>
            </a:r>
            <a:r>
              <a:rPr lang="en-US" dirty="0" smtClean="0">
                <a:solidFill>
                  <a:schemeClr val="bg1"/>
                </a:solidFill>
              </a:rPr>
              <a:t> </a:t>
            </a:r>
          </a:p>
          <a:p>
            <a:r>
              <a:rPr lang="en-US" dirty="0">
                <a:solidFill>
                  <a:schemeClr val="bg1"/>
                </a:solidFill>
              </a:rPr>
              <a:t> </a:t>
            </a:r>
            <a:r>
              <a:rPr lang="en-US" dirty="0" smtClean="0">
                <a:solidFill>
                  <a:schemeClr val="bg1"/>
                </a:solidFill>
              </a:rPr>
              <a:t>    these </a:t>
            </a:r>
            <a:r>
              <a:rPr lang="en-US" dirty="0">
                <a:solidFill>
                  <a:schemeClr val="bg1"/>
                </a:solidFill>
              </a:rPr>
              <a:t>or any other unfair means, the committee depending upon the severity of the charge may.  </a:t>
            </a:r>
          </a:p>
          <a:p>
            <a:pPr marL="400050" lvl="0" indent="-400050">
              <a:buFont typeface="+mj-lt"/>
              <a:buAutoNum type="romanLcPeriod"/>
            </a:pPr>
            <a:r>
              <a:rPr lang="en-US" dirty="0">
                <a:solidFill>
                  <a:schemeClr val="bg1"/>
                </a:solidFill>
              </a:rPr>
              <a:t>Expel the student from the college for maximum of one year. During the time of punishment, the said student will not be allowed to take any course and appear in the examination. The time of punishment will also be counted towards the maximum prescribed time for the completion of the degree. </a:t>
            </a:r>
          </a:p>
          <a:p>
            <a:pPr marL="400050" lvl="0" indent="-400050">
              <a:buFont typeface="+mj-lt"/>
              <a:buAutoNum type="romanLcPeriod"/>
            </a:pPr>
            <a:r>
              <a:rPr lang="en-US" dirty="0">
                <a:solidFill>
                  <a:schemeClr val="bg1"/>
                </a:solidFill>
              </a:rPr>
              <a:t>Cancel the examination and ask the student to repeat that particular case. </a:t>
            </a:r>
          </a:p>
          <a:p>
            <a:endParaRPr lang="en-US" dirty="0" smtClean="0"/>
          </a:p>
          <a:p>
            <a:endParaRPr lang="en-US" dirty="0"/>
          </a:p>
        </p:txBody>
      </p:sp>
    </p:spTree>
    <p:extLst>
      <p:ext uri="{BB962C8B-B14F-4D97-AF65-F5344CB8AC3E}">
        <p14:creationId xmlns:p14="http://schemas.microsoft.com/office/powerpoint/2010/main" val="37734795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95666"/>
            <a:ext cx="12192000" cy="6740307"/>
          </a:xfrm>
          <a:prstGeom prst="rect">
            <a:avLst/>
          </a:prstGeom>
        </p:spPr>
        <p:txBody>
          <a:bodyPr wrap="square">
            <a:spAutoFit/>
          </a:bodyPr>
          <a:lstStyle/>
          <a:p>
            <a:r>
              <a:rPr lang="en-US" dirty="0">
                <a:solidFill>
                  <a:schemeClr val="bg1"/>
                </a:solidFill>
              </a:rPr>
              <a:t>The student may appeal against the decision of the college examination committee to the Controller of Examinations who will place the appeal before the committee constituted for the decision of UMC cases in the university. </a:t>
            </a:r>
          </a:p>
          <a:p>
            <a:r>
              <a:rPr lang="en-US" dirty="0">
                <a:solidFill>
                  <a:schemeClr val="bg1"/>
                </a:solidFill>
              </a:rPr>
              <a:t>UMCs in the final examinations will be handled by the office of the Controller of Examinations, as per university rules</a:t>
            </a:r>
            <a:r>
              <a:rPr lang="en-US" dirty="0" smtClean="0">
                <a:solidFill>
                  <a:schemeClr val="bg1"/>
                </a:solidFill>
              </a:rPr>
              <a:t>.</a:t>
            </a:r>
            <a:r>
              <a:rPr lang="en-US" b="1" dirty="0"/>
              <a:t> </a:t>
            </a:r>
            <a:endParaRPr lang="en-US" b="1" dirty="0" smtClean="0"/>
          </a:p>
          <a:p>
            <a:r>
              <a:rPr lang="en-US" sz="2000" b="1" dirty="0" smtClean="0">
                <a:solidFill>
                  <a:srgbClr val="FF0000"/>
                </a:solidFill>
              </a:rPr>
              <a:t>Maintenance </a:t>
            </a:r>
            <a:r>
              <a:rPr lang="en-US" sz="2000" b="1" dirty="0">
                <a:solidFill>
                  <a:srgbClr val="FF0000"/>
                </a:solidFill>
              </a:rPr>
              <a:t>of Examination Record </a:t>
            </a:r>
            <a:endParaRPr lang="en-US" sz="2000" dirty="0">
              <a:solidFill>
                <a:srgbClr val="FF0000"/>
              </a:solidFill>
            </a:endParaRPr>
          </a:p>
          <a:p>
            <a:r>
              <a:rPr lang="en-US" dirty="0">
                <a:solidFill>
                  <a:schemeClr val="bg1"/>
                </a:solidFill>
              </a:rPr>
              <a:t>It will be the duty of the Principal and the in-charge examination of the affiliated college to properly maintain the record of the examinations. The marked answer books of midterm examinations will be kept in safe custody by the concerned college for the minimum period of two years beyond the degree completion time. In case of loss of record of answer books / answer sheets the following options will be given to the students: - </a:t>
            </a:r>
          </a:p>
          <a:p>
            <a:r>
              <a:rPr lang="en-US" dirty="0">
                <a:solidFill>
                  <a:schemeClr val="bg1"/>
                </a:solidFill>
              </a:rPr>
              <a:t>I. He / She will re-appear in the Examination in the said course. </a:t>
            </a:r>
          </a:p>
          <a:p>
            <a:r>
              <a:rPr lang="en-US" dirty="0">
                <a:solidFill>
                  <a:schemeClr val="bg1"/>
                </a:solidFill>
              </a:rPr>
              <a:t>II. He / She will be given average marks on the basis of other courses. Re-counting of any paper will be </a:t>
            </a:r>
            <a:endParaRPr lang="en-US" dirty="0" smtClean="0">
              <a:solidFill>
                <a:schemeClr val="bg1"/>
              </a:solidFill>
            </a:endParaRPr>
          </a:p>
          <a:p>
            <a:r>
              <a:rPr lang="en-US" dirty="0">
                <a:solidFill>
                  <a:schemeClr val="bg1"/>
                </a:solidFill>
              </a:rPr>
              <a:t> </a:t>
            </a:r>
            <a:r>
              <a:rPr lang="en-US" dirty="0" smtClean="0">
                <a:solidFill>
                  <a:schemeClr val="bg1"/>
                </a:solidFill>
              </a:rPr>
              <a:t>   made </a:t>
            </a:r>
            <a:r>
              <a:rPr lang="en-US" dirty="0">
                <a:solidFill>
                  <a:schemeClr val="bg1"/>
                </a:solidFill>
              </a:rPr>
              <a:t>within 15 days of declaration of results as per University rules on the request of the student after </a:t>
            </a:r>
            <a:r>
              <a:rPr lang="en-US" dirty="0" smtClean="0">
                <a:solidFill>
                  <a:schemeClr val="bg1"/>
                </a:solidFill>
              </a:rPr>
              <a:t> </a:t>
            </a:r>
          </a:p>
          <a:p>
            <a:r>
              <a:rPr lang="en-US" dirty="0">
                <a:solidFill>
                  <a:schemeClr val="bg1"/>
                </a:solidFill>
              </a:rPr>
              <a:t> </a:t>
            </a:r>
            <a:r>
              <a:rPr lang="en-US" dirty="0" smtClean="0">
                <a:solidFill>
                  <a:schemeClr val="bg1"/>
                </a:solidFill>
              </a:rPr>
              <a:t>   paying </a:t>
            </a:r>
            <a:r>
              <a:rPr lang="en-US" dirty="0">
                <a:solidFill>
                  <a:schemeClr val="bg1"/>
                </a:solidFill>
              </a:rPr>
              <a:t>/ depositing the prescribed fee. However, re-checking / re-evaluation of answer books will not be </a:t>
            </a:r>
            <a:endParaRPr lang="en-US" dirty="0" smtClean="0">
              <a:solidFill>
                <a:schemeClr val="bg1"/>
              </a:solidFill>
            </a:endParaRPr>
          </a:p>
          <a:p>
            <a:r>
              <a:rPr lang="en-US" dirty="0">
                <a:solidFill>
                  <a:schemeClr val="bg1"/>
                </a:solidFill>
              </a:rPr>
              <a:t> </a:t>
            </a:r>
            <a:r>
              <a:rPr lang="en-US" dirty="0" smtClean="0">
                <a:solidFill>
                  <a:schemeClr val="bg1"/>
                </a:solidFill>
              </a:rPr>
              <a:t>   allowed </a:t>
            </a:r>
            <a:r>
              <a:rPr lang="en-US" dirty="0">
                <a:solidFill>
                  <a:schemeClr val="bg1"/>
                </a:solidFill>
              </a:rPr>
              <a:t>in any case. </a:t>
            </a:r>
          </a:p>
          <a:p>
            <a:r>
              <a:rPr lang="en-US" dirty="0"/>
              <a:t> </a:t>
            </a:r>
            <a:r>
              <a:rPr lang="en-US" sz="2000" b="1" dirty="0" smtClean="0">
                <a:solidFill>
                  <a:srgbClr val="FF0000"/>
                </a:solidFill>
              </a:rPr>
              <a:t>Teacher </a:t>
            </a:r>
            <a:r>
              <a:rPr lang="en-US" sz="2000" b="1" dirty="0">
                <a:solidFill>
                  <a:srgbClr val="FF0000"/>
                </a:solidFill>
              </a:rPr>
              <a:t>Evaluation </a:t>
            </a:r>
            <a:endParaRPr lang="en-US" sz="2000" dirty="0">
              <a:solidFill>
                <a:srgbClr val="FF0000"/>
              </a:solidFill>
            </a:endParaRPr>
          </a:p>
          <a:p>
            <a:r>
              <a:rPr lang="en-US" dirty="0">
                <a:solidFill>
                  <a:schemeClr val="bg1"/>
                </a:solidFill>
              </a:rPr>
              <a:t>The evaluation of teacher is mandatory. The Principal of the College will have every course Tutor evaluated by the students on what they have taught by him/her. The evaluation will be done in the last week, of the semester without the presence of the teacher so as to maintain impartiality. The evaluation will be shared with the concerned teacher for his/her improvement/knowledge. Evaluation done by the students will completely be anonymous, i.e., the students will not be, required to indicate </a:t>
            </a:r>
            <a:r>
              <a:rPr lang="en-US" dirty="0" smtClean="0">
                <a:solidFill>
                  <a:schemeClr val="bg1"/>
                </a:solidFill>
              </a:rPr>
              <a:t>their </a:t>
            </a:r>
            <a:r>
              <a:rPr lang="en-US" dirty="0">
                <a:solidFill>
                  <a:schemeClr val="bg1"/>
                </a:solidFill>
              </a:rPr>
              <a:t>names, roll numbers, registration numbers and/or any other student identities whatsoever. </a:t>
            </a:r>
          </a:p>
          <a:p>
            <a:endParaRPr lang="en-US" dirty="0">
              <a:solidFill>
                <a:schemeClr val="bg1"/>
              </a:solidFill>
            </a:endParaRPr>
          </a:p>
        </p:txBody>
      </p:sp>
    </p:spTree>
    <p:extLst>
      <p:ext uri="{BB962C8B-B14F-4D97-AF65-F5344CB8AC3E}">
        <p14:creationId xmlns:p14="http://schemas.microsoft.com/office/powerpoint/2010/main" val="6466157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779651"/>
            <a:ext cx="12192000" cy="4862870"/>
          </a:xfrm>
          <a:prstGeom prst="rect">
            <a:avLst/>
          </a:prstGeom>
        </p:spPr>
        <p:txBody>
          <a:bodyPr wrap="square">
            <a:spAutoFit/>
          </a:bodyPr>
          <a:lstStyle/>
          <a:p>
            <a:r>
              <a:rPr lang="en-US" dirty="0">
                <a:solidFill>
                  <a:schemeClr val="bg1"/>
                </a:solidFill>
              </a:rPr>
              <a:t>The principal of the college will submit the report on the evaluation of the teachers to the Quality Enhancement Cell of University as per format prescribed by the Quality Enhancement Cell of university within one month of the start of the final term examination </a:t>
            </a:r>
          </a:p>
          <a:p>
            <a:r>
              <a:rPr lang="en-US" sz="2000" b="1" dirty="0" smtClean="0">
                <a:solidFill>
                  <a:srgbClr val="FF0000"/>
                </a:solidFill>
              </a:rPr>
              <a:t>College </a:t>
            </a:r>
            <a:r>
              <a:rPr lang="en-US" sz="2000" b="1" dirty="0">
                <a:solidFill>
                  <a:srgbClr val="FF0000"/>
                </a:solidFill>
              </a:rPr>
              <a:t>Semester Implementation Committee </a:t>
            </a:r>
          </a:p>
          <a:p>
            <a:r>
              <a:rPr lang="en-US" dirty="0">
                <a:solidFill>
                  <a:schemeClr val="bg1"/>
                </a:solidFill>
              </a:rPr>
              <a:t>The college must have a Semester Implementation Committee, to be constituted by the college Principal. The committee will perform the following functions: </a:t>
            </a:r>
          </a:p>
          <a:p>
            <a:pPr marL="400050" indent="-400050">
              <a:buAutoNum type="romanLcPeriod"/>
            </a:pPr>
            <a:r>
              <a:rPr lang="en-US" dirty="0" smtClean="0">
                <a:solidFill>
                  <a:schemeClr val="bg1"/>
                </a:solidFill>
              </a:rPr>
              <a:t>Provide </a:t>
            </a:r>
            <a:r>
              <a:rPr lang="en-US" dirty="0">
                <a:solidFill>
                  <a:schemeClr val="bg1"/>
                </a:solidFill>
              </a:rPr>
              <a:t>support in the implementation of semester system by arranging short courses for the faculty on </a:t>
            </a:r>
            <a:endParaRPr lang="en-US" dirty="0" smtClean="0">
              <a:solidFill>
                <a:schemeClr val="bg1"/>
              </a:solidFill>
            </a:endParaRPr>
          </a:p>
          <a:p>
            <a:r>
              <a:rPr lang="en-US" dirty="0">
                <a:solidFill>
                  <a:schemeClr val="bg1"/>
                </a:solidFill>
              </a:rPr>
              <a:t> </a:t>
            </a:r>
            <a:r>
              <a:rPr lang="en-US" dirty="0" smtClean="0">
                <a:solidFill>
                  <a:schemeClr val="bg1"/>
                </a:solidFill>
              </a:rPr>
              <a:t>      its </a:t>
            </a:r>
            <a:r>
              <a:rPr lang="en-US" dirty="0">
                <a:solidFill>
                  <a:schemeClr val="bg1"/>
                </a:solidFill>
              </a:rPr>
              <a:t>various aspects. </a:t>
            </a:r>
          </a:p>
          <a:p>
            <a:r>
              <a:rPr lang="en-US" dirty="0">
                <a:solidFill>
                  <a:schemeClr val="bg1"/>
                </a:solidFill>
              </a:rPr>
              <a:t>ii.	Monitor the implementations of semester system. </a:t>
            </a:r>
          </a:p>
          <a:p>
            <a:r>
              <a:rPr lang="en-US" dirty="0">
                <a:solidFill>
                  <a:schemeClr val="bg1"/>
                </a:solidFill>
              </a:rPr>
              <a:t>iii.	Address various issues arising in relation to the implementation of a semester system. </a:t>
            </a:r>
          </a:p>
          <a:p>
            <a:r>
              <a:rPr lang="en-US" dirty="0"/>
              <a:t> </a:t>
            </a:r>
            <a:r>
              <a:rPr lang="en-US" sz="2000" b="1" dirty="0" smtClean="0">
                <a:solidFill>
                  <a:srgbClr val="FF0000"/>
                </a:solidFill>
              </a:rPr>
              <a:t>College </a:t>
            </a:r>
            <a:r>
              <a:rPr lang="en-US" sz="2000" b="1" dirty="0">
                <a:solidFill>
                  <a:srgbClr val="FF0000"/>
                </a:solidFill>
              </a:rPr>
              <a:t>examination Committee </a:t>
            </a:r>
          </a:p>
          <a:p>
            <a:r>
              <a:rPr lang="en-US" dirty="0">
                <a:solidFill>
                  <a:schemeClr val="bg1"/>
                </a:solidFill>
              </a:rPr>
              <a:t>The college must have a examination Committee, to be constituted by the college Principal. The committee will perform the following functions</a:t>
            </a:r>
          </a:p>
          <a:p>
            <a:r>
              <a:rPr lang="en-US" dirty="0" err="1">
                <a:solidFill>
                  <a:schemeClr val="bg1"/>
                </a:solidFill>
              </a:rPr>
              <a:t>i</a:t>
            </a:r>
            <a:r>
              <a:rPr lang="en-US" dirty="0">
                <a:solidFill>
                  <a:schemeClr val="bg1"/>
                </a:solidFill>
              </a:rPr>
              <a:t>.	properly maintain the record of the sessional examinations</a:t>
            </a:r>
          </a:p>
          <a:p>
            <a:r>
              <a:rPr lang="en-US" dirty="0">
                <a:solidFill>
                  <a:schemeClr val="bg1"/>
                </a:solidFill>
              </a:rPr>
              <a:t>ii.	 Keep marked answer book of mid-term exam for minimum period of two years in safe custody </a:t>
            </a:r>
          </a:p>
          <a:p>
            <a:r>
              <a:rPr lang="en-US" dirty="0">
                <a:solidFill>
                  <a:schemeClr val="bg1"/>
                </a:solidFill>
              </a:rPr>
              <a:t>iii.	Monitor sessional examination in the college </a:t>
            </a:r>
          </a:p>
          <a:p>
            <a:r>
              <a:rPr lang="en-US" dirty="0">
                <a:solidFill>
                  <a:schemeClr val="bg1"/>
                </a:solidFill>
              </a:rPr>
              <a:t>iv.	Assist the principle in submitting the sessional awards to the controller of examination of university.</a:t>
            </a:r>
          </a:p>
        </p:txBody>
      </p:sp>
    </p:spTree>
    <p:extLst>
      <p:ext uri="{BB962C8B-B14F-4D97-AF65-F5344CB8AC3E}">
        <p14:creationId xmlns:p14="http://schemas.microsoft.com/office/powerpoint/2010/main" val="20572020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261937" y="223837"/>
            <a:ext cx="11668125" cy="6410325"/>
          </a:xfrm>
          <a:prstGeom prst="rect">
            <a:avLst/>
          </a:prstGeom>
        </p:spPr>
      </p:pic>
      <p:sp>
        <p:nvSpPr>
          <p:cNvPr id="5" name="Slide Number Placeholder 4"/>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25124608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75225" y="10532"/>
            <a:ext cx="8534401" cy="725448"/>
          </a:xfrm>
        </p:spPr>
        <p:txBody>
          <a:bodyPr>
            <a:normAutofit/>
          </a:bodyPr>
          <a:lstStyle/>
          <a:p>
            <a:r>
              <a:rPr lang="en-US" sz="2000" b="1" dirty="0" smtClean="0">
                <a:latin typeface="+mn-lt"/>
              </a:rPr>
              <a:t>Various ASSOCIATE DEGREE Programs</a:t>
            </a:r>
            <a:endParaRPr lang="en-US" sz="2000" b="1" dirty="0">
              <a:latin typeface="+mn-lt"/>
            </a:endParaRPr>
          </a:p>
        </p:txBody>
      </p:sp>
      <p:sp>
        <p:nvSpPr>
          <p:cNvPr id="5" name="Text Placeholder 4"/>
          <p:cNvSpPr>
            <a:spLocks noGrp="1"/>
          </p:cNvSpPr>
          <p:nvPr>
            <p:ph type="body" idx="1"/>
          </p:nvPr>
        </p:nvSpPr>
        <p:spPr>
          <a:xfrm>
            <a:off x="1141412" y="893955"/>
            <a:ext cx="8534400" cy="2629830"/>
          </a:xfrm>
        </p:spPr>
        <p:txBody>
          <a:bodyPr>
            <a:noAutofit/>
          </a:bodyPr>
          <a:lstStyle/>
          <a:p>
            <a:r>
              <a:rPr lang="en-US" sz="2000" b="1" dirty="0" smtClean="0">
                <a:solidFill>
                  <a:srgbClr val="FF0000"/>
                </a:solidFill>
              </a:rPr>
              <a:t>a)Associate Degree in Arts &amp; Humanities</a:t>
            </a:r>
            <a:r>
              <a:rPr lang="en-US" sz="2000" dirty="0" smtClean="0">
                <a:solidFill>
                  <a:srgbClr val="FF0000"/>
                </a:solidFill>
              </a:rPr>
              <a:t/>
            </a:r>
            <a:br>
              <a:rPr lang="en-US" sz="2000" dirty="0" smtClean="0">
                <a:solidFill>
                  <a:srgbClr val="FF0000"/>
                </a:solidFill>
              </a:rPr>
            </a:br>
            <a:r>
              <a:rPr lang="en-US" sz="2000" dirty="0" smtClean="0"/>
              <a:t>      1) </a:t>
            </a:r>
            <a:r>
              <a:rPr lang="en-US" sz="2000" b="1" dirty="0" smtClean="0"/>
              <a:t>Economics			8) Language &amp; Literature</a:t>
            </a:r>
            <a:br>
              <a:rPr lang="en-US" sz="2000" b="1" dirty="0" smtClean="0"/>
            </a:br>
            <a:r>
              <a:rPr lang="en-US" sz="2000" b="1" dirty="0" smtClean="0"/>
              <a:t>      2) Education			9) Physical Education &amp; Sport</a:t>
            </a:r>
            <a:br>
              <a:rPr lang="en-US" sz="2000" b="1" dirty="0" smtClean="0"/>
            </a:br>
            <a:r>
              <a:rPr lang="en-US" sz="2000" b="1" dirty="0" smtClean="0"/>
              <a:t>      3) Political Science</a:t>
            </a:r>
            <a:br>
              <a:rPr lang="en-US" sz="2000" b="1" dirty="0" smtClean="0"/>
            </a:br>
            <a:r>
              <a:rPr lang="en-US" sz="2000" b="1" dirty="0" smtClean="0"/>
              <a:t>      4) Psychology</a:t>
            </a:r>
            <a:br>
              <a:rPr lang="en-US" sz="2000" b="1" dirty="0" smtClean="0"/>
            </a:br>
            <a:r>
              <a:rPr lang="en-US" sz="2000" b="1" dirty="0" smtClean="0"/>
              <a:t>      5) Sociology</a:t>
            </a:r>
            <a:br>
              <a:rPr lang="en-US" sz="2000" b="1" dirty="0" smtClean="0"/>
            </a:br>
            <a:r>
              <a:rPr lang="en-US" sz="2000" b="1" dirty="0" smtClean="0"/>
              <a:t>      6) History</a:t>
            </a:r>
            <a:br>
              <a:rPr lang="en-US" sz="2000" b="1" dirty="0" smtClean="0"/>
            </a:br>
            <a:r>
              <a:rPr lang="en-US" sz="2000" b="1" dirty="0" smtClean="0"/>
              <a:t>      7) Islamic Studies/Arabic Studies</a:t>
            </a:r>
            <a:endParaRPr lang="en-US" sz="2000" b="1" dirty="0"/>
          </a:p>
        </p:txBody>
      </p:sp>
      <p:sp>
        <p:nvSpPr>
          <p:cNvPr id="6" name="Text Placeholder 4"/>
          <p:cNvSpPr txBox="1">
            <a:spLocks/>
          </p:cNvSpPr>
          <p:nvPr/>
        </p:nvSpPr>
        <p:spPr>
          <a:xfrm>
            <a:off x="1275225" y="3523785"/>
            <a:ext cx="8534400" cy="2629830"/>
          </a:xfrm>
          <a:prstGeom prst="rect">
            <a:avLst/>
          </a:prstGeom>
        </p:spPr>
        <p:txBody>
          <a:bodyPr vert="horz" lIns="91440" tIns="45720" rIns="91440" bIns="45720" rtlCol="0" anchor="t">
            <a:no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r>
              <a:rPr lang="en-US" sz="2000" b="1" dirty="0">
                <a:solidFill>
                  <a:srgbClr val="FF0000"/>
                </a:solidFill>
              </a:rPr>
              <a:t>b</a:t>
            </a:r>
            <a:r>
              <a:rPr lang="en-US" sz="2000" b="1" dirty="0" smtClean="0">
                <a:solidFill>
                  <a:srgbClr val="FF0000"/>
                </a:solidFill>
              </a:rPr>
              <a:t>)Associate Degree in Sciences</a:t>
            </a:r>
            <a:r>
              <a:rPr lang="en-US" sz="2000" b="1" dirty="0" smtClean="0">
                <a:solidFill>
                  <a:schemeClr val="tx1"/>
                </a:solidFill>
              </a:rPr>
              <a:t/>
            </a:r>
            <a:br>
              <a:rPr lang="en-US" sz="2000" b="1" dirty="0" smtClean="0">
                <a:solidFill>
                  <a:schemeClr val="tx1"/>
                </a:solidFill>
              </a:rPr>
            </a:br>
            <a:r>
              <a:rPr lang="en-US" sz="2000" b="1" dirty="0" smtClean="0"/>
              <a:t>      1) Botany</a:t>
            </a:r>
            <a:br>
              <a:rPr lang="en-US" sz="2000" b="1" dirty="0" smtClean="0"/>
            </a:br>
            <a:r>
              <a:rPr lang="en-US" sz="2000" b="1" dirty="0" smtClean="0"/>
              <a:t>      2) Chemistry</a:t>
            </a:r>
            <a:br>
              <a:rPr lang="en-US" sz="2000" b="1" dirty="0" smtClean="0"/>
            </a:br>
            <a:r>
              <a:rPr lang="en-US" sz="2000" b="1" dirty="0" smtClean="0"/>
              <a:t>      3) Computer</a:t>
            </a:r>
            <a:br>
              <a:rPr lang="en-US" sz="2000" b="1" dirty="0" smtClean="0"/>
            </a:br>
            <a:r>
              <a:rPr lang="en-US" sz="2000" b="1" dirty="0" smtClean="0"/>
              <a:t>      4) Geography</a:t>
            </a:r>
            <a:br>
              <a:rPr lang="en-US" sz="2000" b="1" dirty="0" smtClean="0"/>
            </a:br>
            <a:r>
              <a:rPr lang="en-US" sz="2000" b="1" dirty="0" smtClean="0"/>
              <a:t>      5) Mathematics</a:t>
            </a:r>
            <a:br>
              <a:rPr lang="en-US" sz="2000" b="1" dirty="0" smtClean="0"/>
            </a:br>
            <a:r>
              <a:rPr lang="en-US" sz="2000" b="1" dirty="0" smtClean="0"/>
              <a:t>      6) Statistics</a:t>
            </a:r>
            <a:br>
              <a:rPr lang="en-US" sz="2000" b="1" dirty="0" smtClean="0"/>
            </a:br>
            <a:r>
              <a:rPr lang="en-US" sz="2000" b="1" dirty="0" smtClean="0"/>
              <a:t>      7) Zoology</a:t>
            </a:r>
            <a:endParaRPr lang="en-US" sz="2000" b="1"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19</a:t>
            </a:fld>
            <a:endParaRPr lang="en-US" dirty="0"/>
          </a:p>
        </p:txBody>
      </p:sp>
      <p:sp>
        <p:nvSpPr>
          <p:cNvPr id="2" name="Rectangle 1"/>
          <p:cNvSpPr/>
          <p:nvPr/>
        </p:nvSpPr>
        <p:spPr>
          <a:xfrm>
            <a:off x="5907109" y="3523785"/>
            <a:ext cx="6096000" cy="646331"/>
          </a:xfrm>
          <a:prstGeom prst="rect">
            <a:avLst/>
          </a:prstGeom>
        </p:spPr>
        <p:txBody>
          <a:bodyPr>
            <a:spAutoFit/>
          </a:bodyPr>
          <a:lstStyle/>
          <a:p>
            <a:r>
              <a:rPr lang="en-US" b="1" dirty="0">
                <a:solidFill>
                  <a:srgbClr val="FF0000"/>
                </a:solidFill>
              </a:rPr>
              <a:t>c)Associate Degree in Commerce</a:t>
            </a:r>
          </a:p>
          <a:p>
            <a:r>
              <a:rPr lang="en-US" b="1" dirty="0">
                <a:solidFill>
                  <a:schemeClr val="bg1"/>
                </a:solidFill>
              </a:rPr>
              <a:t>      1) Commerce</a:t>
            </a:r>
          </a:p>
        </p:txBody>
      </p:sp>
    </p:spTree>
    <p:extLst>
      <p:ext uri="{BB962C8B-B14F-4D97-AF65-F5344CB8AC3E}">
        <p14:creationId xmlns:p14="http://schemas.microsoft.com/office/powerpoint/2010/main" val="4003644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1" y="270455"/>
            <a:ext cx="11241625" cy="6297769"/>
          </a:xfrm>
        </p:spPr>
        <p:txBody>
          <a:bodyPr>
            <a:normAutofit/>
          </a:bodyPr>
          <a:lstStyle/>
          <a:p>
            <a:r>
              <a:rPr lang="en-US" sz="2800" b="1" dirty="0"/>
              <a:t>INTRODUCTION</a:t>
            </a:r>
          </a:p>
          <a:p>
            <a:pPr marL="0" indent="0" algn="just">
              <a:buNone/>
            </a:pPr>
            <a:r>
              <a:rPr lang="en-US" sz="2400" dirty="0" smtClean="0"/>
              <a:t>Associate </a:t>
            </a:r>
            <a:r>
              <a:rPr lang="en-US" sz="2400" dirty="0"/>
              <a:t>Degree is Two-Year (4 semesters) program, to be offered after intermediate (12 years) or equivalent education, at the affiliated colleges and within the </a:t>
            </a:r>
            <a:r>
              <a:rPr lang="en-US" sz="2400" dirty="0">
                <a:solidFill>
                  <a:srgbClr val="FF0000"/>
                </a:solidFill>
              </a:rPr>
              <a:t>constituents’ departments/institutes/colleges </a:t>
            </a:r>
            <a:r>
              <a:rPr lang="en-US" sz="2400" dirty="0"/>
              <a:t>of the University of Poonch, as directed by the HEC.</a:t>
            </a:r>
          </a:p>
          <a:p>
            <a:pPr marL="0" indent="0" algn="just">
              <a:buNone/>
            </a:pPr>
            <a:r>
              <a:rPr lang="en-US" sz="2400" dirty="0"/>
              <a:t>This program will provide an alternate option to the students and shall be an integrated program among the relevant </a:t>
            </a:r>
            <a:r>
              <a:rPr lang="en-US" sz="2400" dirty="0" smtClean="0"/>
              <a:t>departments / institutes/colleges </a:t>
            </a:r>
            <a:r>
              <a:rPr lang="en-US" sz="2400" dirty="0"/>
              <a:t>under one faculty or a number of </a:t>
            </a:r>
            <a:r>
              <a:rPr lang="en-US" sz="2400" dirty="0" smtClean="0"/>
              <a:t>faculties</a:t>
            </a:r>
            <a:endParaRPr lang="en-US" sz="2400" dirty="0"/>
          </a:p>
          <a:p>
            <a:pPr marL="0" indent="0">
              <a:buNone/>
            </a:pPr>
            <a:r>
              <a:rPr lang="en-US" sz="2400" dirty="0"/>
              <a:t>An Associate Degree program is structured to be comprised of four regular semesters over a period of two years and consists of 60-72 credit hours. </a:t>
            </a:r>
            <a:endParaRPr lang="en-US" sz="2400" b="1" dirty="0"/>
          </a:p>
          <a:p>
            <a:pPr marL="0" indent="0">
              <a:buNone/>
            </a:pPr>
            <a:endParaRPr lang="en-US" b="1" dirty="0"/>
          </a:p>
          <a:p>
            <a:pPr marL="0" indent="0">
              <a:buNone/>
            </a:pPr>
            <a:endParaRPr lang="en-US" dirty="0"/>
          </a:p>
        </p:txBody>
      </p:sp>
      <p:sp>
        <p:nvSpPr>
          <p:cNvPr id="2" name="Slide Number Placeholder 1"/>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13140539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527055839"/>
              </p:ext>
            </p:extLst>
          </p:nvPr>
        </p:nvGraphicFramePr>
        <p:xfrm>
          <a:off x="2032000" y="719666"/>
          <a:ext cx="7112000" cy="4239387"/>
        </p:xfrm>
        <a:graphic>
          <a:graphicData uri="http://schemas.openxmlformats.org/drawingml/2006/table">
            <a:tbl>
              <a:tblPr firstRow="1" bandRow="1">
                <a:tableStyleId>{5C22544A-7EE6-4342-B048-85BDC9FD1C3A}</a:tableStyleId>
              </a:tblPr>
              <a:tblGrid>
                <a:gridCol w="1206536"/>
                <a:gridCol w="1392850"/>
                <a:gridCol w="1473986"/>
                <a:gridCol w="1866148"/>
                <a:gridCol w="1172480"/>
              </a:tblGrid>
              <a:tr h="370840">
                <a:tc gridSpan="5">
                  <a:txBody>
                    <a:bodyPr/>
                    <a:lstStyle/>
                    <a:p>
                      <a:r>
                        <a:rPr lang="en-US" dirty="0" smtClean="0"/>
                        <a:t>Associate Degree in Science</a:t>
                      </a:r>
                      <a:r>
                        <a:rPr lang="en-US" baseline="0" dirty="0" smtClean="0"/>
                        <a:t> (Botany, Chemistry &amp; Zoology)</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r>
                        <a:rPr lang="en-US" dirty="0" smtClean="0"/>
                        <a:t>Year </a:t>
                      </a:r>
                      <a:endParaRPr lang="en-US" dirty="0"/>
                    </a:p>
                  </a:txBody>
                  <a:tcPr/>
                </a:tc>
                <a:tc>
                  <a:txBody>
                    <a:bodyPr/>
                    <a:lstStyle/>
                    <a:p>
                      <a:r>
                        <a:rPr lang="en-US" dirty="0" smtClean="0"/>
                        <a:t>Semester</a:t>
                      </a:r>
                      <a:endParaRPr lang="en-US" dirty="0"/>
                    </a:p>
                  </a:txBody>
                  <a:tcPr/>
                </a:tc>
                <a:tc>
                  <a:txBody>
                    <a:bodyPr/>
                    <a:lstStyle/>
                    <a:p>
                      <a:r>
                        <a:rPr lang="en-US" dirty="0" smtClean="0"/>
                        <a:t>Course Code</a:t>
                      </a:r>
                      <a:endParaRPr lang="en-US" dirty="0"/>
                    </a:p>
                  </a:txBody>
                  <a:tcPr/>
                </a:tc>
                <a:tc>
                  <a:txBody>
                    <a:bodyPr/>
                    <a:lstStyle/>
                    <a:p>
                      <a:r>
                        <a:rPr lang="en-US" dirty="0" smtClean="0"/>
                        <a:t>Course Title</a:t>
                      </a:r>
                      <a:endParaRPr lang="en-US" dirty="0"/>
                    </a:p>
                  </a:txBody>
                  <a:tcPr/>
                </a:tc>
                <a:tc>
                  <a:txBody>
                    <a:bodyPr/>
                    <a:lstStyle/>
                    <a:p>
                      <a:r>
                        <a:rPr lang="en-US" dirty="0" smtClean="0"/>
                        <a:t>Credit </a:t>
                      </a:r>
                      <a:r>
                        <a:rPr lang="en-US" dirty="0" err="1" smtClean="0"/>
                        <a:t>Hrs</a:t>
                      </a:r>
                      <a:endParaRPr lang="en-US" dirty="0"/>
                    </a:p>
                  </a:txBody>
                  <a:tcPr/>
                </a:tc>
              </a:tr>
              <a:tr h="0">
                <a:tc rowSpan="6">
                  <a:txBody>
                    <a:bodyPr/>
                    <a:lstStyle/>
                    <a:p>
                      <a:endParaRPr lang="en-US" dirty="0"/>
                    </a:p>
                  </a:txBody>
                  <a:tcPr/>
                </a:tc>
                <a:tc rowSpan="6">
                  <a:txBody>
                    <a:bodyPr/>
                    <a:lstStyle/>
                    <a:p>
                      <a:r>
                        <a:rPr lang="en-US" dirty="0" smtClean="0"/>
                        <a:t>I</a:t>
                      </a:r>
                      <a:r>
                        <a:rPr lang="en-US" baseline="30000" dirty="0" smtClean="0"/>
                        <a:t>st </a:t>
                      </a:r>
                      <a:endParaRPr lang="en-US" baseline="30000" dirty="0"/>
                    </a:p>
                  </a:txBody>
                  <a:tcPr/>
                </a:tc>
                <a:tc>
                  <a:txBody>
                    <a:bodyPr/>
                    <a:lstStyle/>
                    <a:p>
                      <a:pPr marL="0" marR="0">
                        <a:lnSpc>
                          <a:spcPct val="107000"/>
                        </a:lnSpc>
                        <a:spcBef>
                          <a:spcPts val="0"/>
                        </a:spcBef>
                        <a:spcAft>
                          <a:spcPts val="0"/>
                        </a:spcAft>
                        <a:tabLst>
                          <a:tab pos="1273810" algn="l"/>
                        </a:tabLst>
                      </a:pPr>
                      <a:r>
                        <a:rPr lang="en-US" sz="1800" b="1" dirty="0">
                          <a:solidFill>
                            <a:srgbClr val="FF0000"/>
                          </a:solidFill>
                          <a:effectLst/>
                          <a:latin typeface="+mn-lt"/>
                          <a:ea typeface="Calibri" panose="020F0502020204030204" pitchFamily="34" charset="0"/>
                          <a:cs typeface="Times New Roman" panose="02020603050405020304" pitchFamily="18" charset="0"/>
                        </a:rPr>
                        <a:t>GEN-3101</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2020570" algn="l"/>
                        </a:tabLst>
                      </a:pPr>
                      <a:r>
                        <a:rPr lang="en-US" sz="1800" b="1">
                          <a:solidFill>
                            <a:srgbClr val="FF0000"/>
                          </a:solidFill>
                          <a:effectLst/>
                          <a:latin typeface="+mn-lt"/>
                          <a:ea typeface="Calibri" panose="020F0502020204030204" pitchFamily="34" charset="0"/>
                          <a:cs typeface="Times New Roman" panose="02020603050405020304" pitchFamily="18" charset="0"/>
                        </a:rPr>
                        <a:t>Functional English </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2020570" algn="l"/>
                        </a:tabLst>
                      </a:pPr>
                      <a:r>
                        <a:rPr lang="en-US" sz="1800" dirty="0">
                          <a:effectLst/>
                          <a:latin typeface="+mn-lt"/>
                          <a:ea typeface="Calibri" panose="020F0502020204030204" pitchFamily="34" charset="0"/>
                          <a:cs typeface="Times New Roman" panose="02020603050405020304" pitchFamily="18" charset="0"/>
                        </a:rPr>
                        <a:t>3(3-0) </a:t>
                      </a:r>
                    </a:p>
                  </a:txBody>
                  <a:tcPr marL="68580" marR="68580" marT="0" marB="0"/>
                </a:tc>
              </a:tr>
              <a:tr h="291592">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tabLst>
                          <a:tab pos="1273810" algn="l"/>
                        </a:tabLst>
                      </a:pPr>
                      <a:r>
                        <a:rPr lang="en-US" sz="1800" b="1">
                          <a:solidFill>
                            <a:srgbClr val="FF0000"/>
                          </a:solidFill>
                          <a:effectLst/>
                          <a:latin typeface="+mn-lt"/>
                          <a:ea typeface="Calibri" panose="020F0502020204030204" pitchFamily="34" charset="0"/>
                          <a:cs typeface="Times New Roman" panose="02020603050405020304" pitchFamily="18" charset="0"/>
                        </a:rPr>
                        <a:t>GEN-3102</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2020570" algn="l"/>
                        </a:tabLst>
                      </a:pPr>
                      <a:r>
                        <a:rPr lang="en-US" sz="1800" b="1">
                          <a:solidFill>
                            <a:srgbClr val="FF0000"/>
                          </a:solidFill>
                          <a:effectLst/>
                          <a:latin typeface="+mn-lt"/>
                          <a:ea typeface="Calibri" panose="020F0502020204030204" pitchFamily="34" charset="0"/>
                          <a:cs typeface="Times New Roman" panose="02020603050405020304" pitchFamily="18" charset="0"/>
                        </a:rPr>
                        <a:t>Environmental Science</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2020570" algn="l"/>
                        </a:tabLst>
                      </a:pPr>
                      <a:r>
                        <a:rPr lang="en-US" sz="1800">
                          <a:effectLst/>
                          <a:latin typeface="+mn-lt"/>
                          <a:ea typeface="Calibri" panose="020F0502020204030204" pitchFamily="34" charset="0"/>
                          <a:cs typeface="Times New Roman" panose="02020603050405020304" pitchFamily="18" charset="0"/>
                        </a:rPr>
                        <a:t>3(2+1)</a:t>
                      </a:r>
                    </a:p>
                  </a:txBody>
                  <a:tcPr marL="68580" marR="68580" marT="0" marB="0"/>
                </a:tc>
              </a:tr>
              <a:tr h="217424">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tabLst>
                          <a:tab pos="1273810" algn="l"/>
                        </a:tabLst>
                      </a:pPr>
                      <a:r>
                        <a:rPr lang="en-US" sz="1800" b="1">
                          <a:solidFill>
                            <a:srgbClr val="FF0000"/>
                          </a:solidFill>
                          <a:effectLst/>
                          <a:latin typeface="+mn-lt"/>
                          <a:ea typeface="Calibri" panose="020F0502020204030204" pitchFamily="34" charset="0"/>
                          <a:cs typeface="Times New Roman" panose="02020603050405020304" pitchFamily="18" charset="0"/>
                        </a:rPr>
                        <a:t>GEN-3103</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2020570" algn="l"/>
                        </a:tabLst>
                      </a:pPr>
                      <a:r>
                        <a:rPr lang="en-US" sz="1800" b="1">
                          <a:solidFill>
                            <a:srgbClr val="FF0000"/>
                          </a:solidFill>
                          <a:effectLst/>
                          <a:latin typeface="+mn-lt"/>
                          <a:ea typeface="Calibri" panose="020F0502020204030204" pitchFamily="34" charset="0"/>
                          <a:cs typeface="Times New Roman" panose="02020603050405020304" pitchFamily="18" charset="0"/>
                        </a:rPr>
                        <a:t>Quantitative Reasoning-I</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2020570" algn="l"/>
                        </a:tabLst>
                      </a:pPr>
                      <a:r>
                        <a:rPr lang="en-US" sz="1800">
                          <a:effectLst/>
                          <a:latin typeface="+mn-lt"/>
                          <a:ea typeface="Calibri" panose="020F0502020204030204" pitchFamily="34" charset="0"/>
                          <a:cs typeface="Times New Roman" panose="02020603050405020304" pitchFamily="18" charset="0"/>
                        </a:rPr>
                        <a:t>3(3-0)</a:t>
                      </a:r>
                    </a:p>
                  </a:txBody>
                  <a:tcPr marL="68580" marR="68580" marT="0" marB="0"/>
                </a:tc>
              </a:tr>
              <a:tr h="143256">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pPr>
                      <a:r>
                        <a:rPr lang="en-US" sz="1800" b="1">
                          <a:solidFill>
                            <a:srgbClr val="5B9BD5"/>
                          </a:solidFill>
                          <a:effectLst/>
                          <a:latin typeface="+mn-lt"/>
                          <a:ea typeface="Calibri" panose="020F0502020204030204" pitchFamily="34" charset="0"/>
                          <a:cs typeface="Times New Roman" panose="02020603050405020304" pitchFamily="18" charset="0"/>
                        </a:rPr>
                        <a:t>BOT-3104</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solidFill>
                            <a:srgbClr val="5B9BD5"/>
                          </a:solidFill>
                          <a:effectLst/>
                          <a:latin typeface="+mn-lt"/>
                          <a:ea typeface="Calibri" panose="020F0502020204030204" pitchFamily="34" charset="0"/>
                          <a:cs typeface="Times New Roman" panose="02020603050405020304" pitchFamily="18" charset="0"/>
                        </a:rPr>
                        <a:t>Introduction to Plant Sciences</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latin typeface="+mn-lt"/>
                          <a:ea typeface="Calibri" panose="020F0502020204030204" pitchFamily="34" charset="0"/>
                          <a:cs typeface="Times New Roman" panose="02020603050405020304" pitchFamily="18" charset="0"/>
                        </a:rPr>
                        <a:t>3(2+1)</a:t>
                      </a:r>
                    </a:p>
                  </a:txBody>
                  <a:tcPr marL="68580" marR="68580" marT="0" marB="0"/>
                </a:tc>
              </a:tr>
              <a:tr h="0">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ZOO-3105</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mn-lt"/>
                          <a:ea typeface="Calibri" panose="020F0502020204030204" pitchFamily="34" charset="0"/>
                          <a:cs typeface="Calibri" panose="020F0502020204030204" pitchFamily="34" charset="0"/>
                        </a:rPr>
                        <a:t>Principle of Animal Life-I</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3(2+1)</a:t>
                      </a:r>
                    </a:p>
                  </a:txBody>
                  <a:tcPr marL="68580" marR="68580" marT="0" marB="0"/>
                </a:tc>
              </a:tr>
              <a:tr h="0">
                <a:tc vMerge="1">
                  <a:txBody>
                    <a:bodyPr/>
                    <a:lstStyle/>
                    <a:p>
                      <a:endParaRPr lang="en-US" dirty="0"/>
                    </a:p>
                  </a:txBody>
                  <a:tcPr/>
                </a:tc>
                <a:tc vMerge="1">
                  <a:txBody>
                    <a:bodyPr/>
                    <a:lstStyle/>
                    <a:p>
                      <a:endParaRPr lang="en-US" baseline="30000" dirty="0"/>
                    </a:p>
                  </a:txBody>
                  <a:tcPr/>
                </a:tc>
                <a:tc gridSpan="2">
                  <a:txBody>
                    <a:bodyPr/>
                    <a:lstStyle/>
                    <a:p>
                      <a:pPr marL="0" marR="0">
                        <a:lnSpc>
                          <a:spcPct val="107000"/>
                        </a:lnSpc>
                        <a:spcBef>
                          <a:spcPts val="0"/>
                        </a:spcBef>
                        <a:spcAft>
                          <a:spcPts val="0"/>
                        </a:spcAft>
                      </a:pPr>
                      <a:r>
                        <a:rPr lang="en-US" sz="1800" b="1" kern="1200" dirty="0" smtClean="0">
                          <a:solidFill>
                            <a:schemeClr val="dk1"/>
                          </a:solidFill>
                          <a:effectLst/>
                          <a:latin typeface="+mn-lt"/>
                          <a:ea typeface="+mn-ea"/>
                          <a:cs typeface="+mn-cs"/>
                        </a:rPr>
                        <a:t>Semester Total Credit Hours</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hMerge="1">
                  <a:txBody>
                    <a:bodyPr/>
                    <a:lstStyle/>
                    <a:p>
                      <a:pPr marL="0" marR="0">
                        <a:lnSpc>
                          <a:spcPct val="107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smtClean="0">
                          <a:effectLst/>
                          <a:latin typeface="+mn-lt"/>
                          <a:ea typeface="Calibri" panose="020F0502020204030204" pitchFamily="34" charset="0"/>
                          <a:cs typeface="Times New Roman" panose="02020603050405020304" pitchFamily="18" charset="0"/>
                        </a:rPr>
                        <a:t>15</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9330662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473967260"/>
              </p:ext>
            </p:extLst>
          </p:nvPr>
        </p:nvGraphicFramePr>
        <p:xfrm>
          <a:off x="2032000" y="719666"/>
          <a:ext cx="7112000" cy="5389880"/>
        </p:xfrm>
        <a:graphic>
          <a:graphicData uri="http://schemas.openxmlformats.org/drawingml/2006/table">
            <a:tbl>
              <a:tblPr firstRow="1" bandRow="1">
                <a:tableStyleId>{5C22544A-7EE6-4342-B048-85BDC9FD1C3A}</a:tableStyleId>
              </a:tblPr>
              <a:tblGrid>
                <a:gridCol w="1206536"/>
                <a:gridCol w="1392850"/>
                <a:gridCol w="1473986"/>
                <a:gridCol w="1866148"/>
                <a:gridCol w="1172480"/>
              </a:tblGrid>
              <a:tr h="370840">
                <a:tc gridSpan="5">
                  <a:txBody>
                    <a:bodyPr/>
                    <a:lstStyle/>
                    <a:p>
                      <a:r>
                        <a:rPr lang="en-US" dirty="0" smtClean="0"/>
                        <a:t>Associate Degree in Science</a:t>
                      </a:r>
                      <a:r>
                        <a:rPr lang="en-US" baseline="0" dirty="0" smtClean="0"/>
                        <a:t> (Double Math &amp; Physics)</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r>
                        <a:rPr lang="en-US" dirty="0" smtClean="0"/>
                        <a:t>Year </a:t>
                      </a:r>
                      <a:endParaRPr lang="en-US" dirty="0"/>
                    </a:p>
                  </a:txBody>
                  <a:tcPr/>
                </a:tc>
                <a:tc>
                  <a:txBody>
                    <a:bodyPr/>
                    <a:lstStyle/>
                    <a:p>
                      <a:r>
                        <a:rPr lang="en-US" dirty="0" smtClean="0"/>
                        <a:t>Semester</a:t>
                      </a:r>
                      <a:endParaRPr lang="en-US" dirty="0"/>
                    </a:p>
                  </a:txBody>
                  <a:tcPr/>
                </a:tc>
                <a:tc>
                  <a:txBody>
                    <a:bodyPr/>
                    <a:lstStyle/>
                    <a:p>
                      <a:r>
                        <a:rPr lang="en-US" dirty="0" smtClean="0"/>
                        <a:t>Course Code</a:t>
                      </a:r>
                      <a:endParaRPr lang="en-US" dirty="0"/>
                    </a:p>
                  </a:txBody>
                  <a:tcPr/>
                </a:tc>
                <a:tc>
                  <a:txBody>
                    <a:bodyPr/>
                    <a:lstStyle/>
                    <a:p>
                      <a:r>
                        <a:rPr lang="en-US" dirty="0" smtClean="0"/>
                        <a:t>Course Title</a:t>
                      </a:r>
                      <a:endParaRPr lang="en-US" dirty="0"/>
                    </a:p>
                  </a:txBody>
                  <a:tcPr/>
                </a:tc>
                <a:tc>
                  <a:txBody>
                    <a:bodyPr/>
                    <a:lstStyle/>
                    <a:p>
                      <a:r>
                        <a:rPr lang="en-US" dirty="0" smtClean="0"/>
                        <a:t>Credit </a:t>
                      </a:r>
                      <a:r>
                        <a:rPr lang="en-US" dirty="0" err="1" smtClean="0"/>
                        <a:t>Hrs</a:t>
                      </a:r>
                      <a:endParaRPr lang="en-US" dirty="0"/>
                    </a:p>
                  </a:txBody>
                  <a:tcPr/>
                </a:tc>
              </a:tr>
              <a:tr h="0">
                <a:tc rowSpan="8">
                  <a:txBody>
                    <a:bodyPr/>
                    <a:lstStyle/>
                    <a:p>
                      <a:endParaRPr lang="en-US" dirty="0"/>
                    </a:p>
                  </a:txBody>
                  <a:tcPr/>
                </a:tc>
                <a:tc rowSpan="8">
                  <a:txBody>
                    <a:bodyPr/>
                    <a:lstStyle/>
                    <a:p>
                      <a:r>
                        <a:rPr lang="en-US" dirty="0" smtClean="0"/>
                        <a:t>I</a:t>
                      </a:r>
                      <a:r>
                        <a:rPr lang="en-US" baseline="30000" dirty="0" smtClean="0"/>
                        <a:t>st </a:t>
                      </a:r>
                      <a:endParaRPr lang="en-US" baseline="30000" dirty="0"/>
                    </a:p>
                  </a:txBody>
                  <a:tcPr/>
                </a:tc>
                <a:tc>
                  <a:txBody>
                    <a:bodyPr/>
                    <a:lstStyle/>
                    <a:p>
                      <a:pPr marL="0" marR="0">
                        <a:lnSpc>
                          <a:spcPct val="107000"/>
                        </a:lnSpc>
                        <a:spcBef>
                          <a:spcPts val="0"/>
                        </a:spcBef>
                        <a:spcAft>
                          <a:spcPts val="0"/>
                        </a:spcAft>
                        <a:tabLst>
                          <a:tab pos="1273810" algn="l"/>
                        </a:tabLst>
                      </a:pPr>
                      <a:r>
                        <a:rPr lang="en-US" sz="1800" b="1">
                          <a:solidFill>
                            <a:srgbClr val="FF0000"/>
                          </a:solidFill>
                          <a:effectLst/>
                          <a:latin typeface="+mn-lt"/>
                          <a:ea typeface="Calibri" panose="020F0502020204030204" pitchFamily="34" charset="0"/>
                          <a:cs typeface="Times New Roman" panose="02020603050405020304" pitchFamily="18" charset="0"/>
                        </a:rPr>
                        <a:t>GEN-3101</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2020570" algn="l"/>
                        </a:tabLst>
                      </a:pPr>
                      <a:r>
                        <a:rPr lang="en-US" sz="1800" b="1">
                          <a:solidFill>
                            <a:srgbClr val="FF0000"/>
                          </a:solidFill>
                          <a:effectLst/>
                          <a:latin typeface="+mn-lt"/>
                          <a:ea typeface="Calibri" panose="020F0502020204030204" pitchFamily="34" charset="0"/>
                          <a:cs typeface="Times New Roman" panose="02020603050405020304" pitchFamily="18" charset="0"/>
                        </a:rPr>
                        <a:t>Functional English </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2020570" algn="l"/>
                        </a:tabLst>
                      </a:pPr>
                      <a:r>
                        <a:rPr lang="en-US" sz="1800">
                          <a:effectLst/>
                          <a:latin typeface="+mn-lt"/>
                          <a:ea typeface="Calibri" panose="020F0502020204030204" pitchFamily="34" charset="0"/>
                          <a:cs typeface="Times New Roman" panose="02020603050405020304" pitchFamily="18" charset="0"/>
                        </a:rPr>
                        <a:t>3(3-0) </a:t>
                      </a:r>
                    </a:p>
                  </a:txBody>
                  <a:tcPr marL="68580" marR="68580" marT="0" marB="0"/>
                </a:tc>
              </a:tr>
              <a:tr h="291592">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tabLst>
                          <a:tab pos="1273810" algn="l"/>
                        </a:tabLst>
                      </a:pPr>
                      <a:r>
                        <a:rPr lang="en-US" sz="1800" b="1">
                          <a:solidFill>
                            <a:srgbClr val="FF0000"/>
                          </a:solidFill>
                          <a:effectLst/>
                          <a:latin typeface="+mn-lt"/>
                          <a:ea typeface="Calibri" panose="020F0502020204030204" pitchFamily="34" charset="0"/>
                          <a:cs typeface="Times New Roman" panose="02020603050405020304" pitchFamily="18" charset="0"/>
                        </a:rPr>
                        <a:t>GEN-3102</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2020570" algn="l"/>
                        </a:tabLst>
                      </a:pPr>
                      <a:r>
                        <a:rPr lang="en-US" sz="1800" b="1">
                          <a:solidFill>
                            <a:srgbClr val="FF0000"/>
                          </a:solidFill>
                          <a:effectLst/>
                          <a:latin typeface="+mn-lt"/>
                          <a:ea typeface="Calibri" panose="020F0502020204030204" pitchFamily="34" charset="0"/>
                          <a:cs typeface="Times New Roman" panose="02020603050405020304" pitchFamily="18" charset="0"/>
                        </a:rPr>
                        <a:t>Environmental Science</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2020570" algn="l"/>
                        </a:tabLst>
                      </a:pPr>
                      <a:r>
                        <a:rPr lang="en-US" sz="1800">
                          <a:effectLst/>
                          <a:latin typeface="+mn-lt"/>
                          <a:ea typeface="Calibri" panose="020F0502020204030204" pitchFamily="34" charset="0"/>
                          <a:cs typeface="Times New Roman" panose="02020603050405020304" pitchFamily="18" charset="0"/>
                        </a:rPr>
                        <a:t>3(2+1)</a:t>
                      </a:r>
                    </a:p>
                  </a:txBody>
                  <a:tcPr marL="68580" marR="68580" marT="0" marB="0"/>
                </a:tc>
              </a:tr>
              <a:tr h="217424">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tabLst>
                          <a:tab pos="1273810" algn="l"/>
                        </a:tabLst>
                      </a:pPr>
                      <a:r>
                        <a:rPr lang="en-US" sz="1800" b="1">
                          <a:solidFill>
                            <a:srgbClr val="FF0000"/>
                          </a:solidFill>
                          <a:effectLst/>
                          <a:latin typeface="+mn-lt"/>
                          <a:ea typeface="Calibri" panose="020F0502020204030204" pitchFamily="34" charset="0"/>
                          <a:cs typeface="Times New Roman" panose="02020603050405020304" pitchFamily="18" charset="0"/>
                        </a:rPr>
                        <a:t>GEN-3103</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2020570" algn="l"/>
                        </a:tabLst>
                      </a:pPr>
                      <a:r>
                        <a:rPr lang="en-US" sz="1800" b="1">
                          <a:solidFill>
                            <a:srgbClr val="FF0000"/>
                          </a:solidFill>
                          <a:effectLst/>
                          <a:latin typeface="+mn-lt"/>
                          <a:ea typeface="Calibri" panose="020F0502020204030204" pitchFamily="34" charset="0"/>
                          <a:cs typeface="Times New Roman" panose="02020603050405020304" pitchFamily="18" charset="0"/>
                        </a:rPr>
                        <a:t>Quantitative Reasoning-I</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2020570" algn="l"/>
                        </a:tabLst>
                      </a:pPr>
                      <a:r>
                        <a:rPr lang="en-US" sz="1800">
                          <a:effectLst/>
                          <a:latin typeface="+mn-lt"/>
                          <a:ea typeface="Calibri" panose="020F0502020204030204" pitchFamily="34" charset="0"/>
                          <a:cs typeface="Times New Roman" panose="02020603050405020304" pitchFamily="18" charset="0"/>
                        </a:rPr>
                        <a:t>3(3-0)</a:t>
                      </a:r>
                    </a:p>
                  </a:txBody>
                  <a:tcPr marL="68580" marR="68580" marT="0" marB="0"/>
                </a:tc>
              </a:tr>
              <a:tr h="143256">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pPr>
                      <a:r>
                        <a:rPr lang="en-US" sz="1800" b="1">
                          <a:solidFill>
                            <a:srgbClr val="5B9BD5"/>
                          </a:solidFill>
                          <a:effectLst/>
                          <a:latin typeface="+mn-lt"/>
                          <a:ea typeface="Calibri" panose="020F0502020204030204" pitchFamily="34" charset="0"/>
                          <a:cs typeface="Times New Roman" panose="02020603050405020304" pitchFamily="18" charset="0"/>
                        </a:rPr>
                        <a:t>PHY-3104</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solidFill>
                            <a:srgbClr val="5B9BD5"/>
                          </a:solidFill>
                          <a:effectLst/>
                          <a:latin typeface="+mn-lt"/>
                          <a:ea typeface="Calibri" panose="020F0502020204030204" pitchFamily="34" charset="0"/>
                          <a:cs typeface="Times New Roman" panose="02020603050405020304" pitchFamily="18" charset="0"/>
                        </a:rPr>
                        <a:t>Mechanics and Theory of Relativity</a:t>
                      </a:r>
                      <a:endParaRPr lang="en-US" sz="1800" b="1"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3(3-0)</a:t>
                      </a:r>
                    </a:p>
                  </a:txBody>
                  <a:tcPr marL="68580" marR="68580" marT="0" marB="0"/>
                </a:tc>
              </a:tr>
              <a:tr h="0">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pPr>
                      <a:r>
                        <a:rPr lang="en-US" sz="1800" b="1" dirty="0">
                          <a:effectLst/>
                          <a:latin typeface="+mn-lt"/>
                          <a:ea typeface="Calibri" panose="020F0502020204030204" pitchFamily="34" charset="0"/>
                          <a:cs typeface="Times New Roman" panose="02020603050405020304" pitchFamily="18" charset="0"/>
                        </a:rPr>
                        <a:t>MAT-3105</a:t>
                      </a:r>
                    </a:p>
                  </a:txBody>
                  <a:tcPr marL="68580" marR="68580" marT="0" marB="0"/>
                </a:tc>
                <a:tc>
                  <a:txBody>
                    <a:bodyPr/>
                    <a:lstStyle/>
                    <a:p>
                      <a:pPr marL="0" marR="0">
                        <a:lnSpc>
                          <a:spcPct val="107000"/>
                        </a:lnSpc>
                        <a:spcBef>
                          <a:spcPts val="0"/>
                        </a:spcBef>
                        <a:spcAft>
                          <a:spcPts val="0"/>
                        </a:spcAft>
                      </a:pPr>
                      <a:r>
                        <a:rPr lang="en-US" sz="1800" b="1" dirty="0">
                          <a:solidFill>
                            <a:srgbClr val="000000"/>
                          </a:solidFill>
                          <a:effectLst/>
                          <a:latin typeface="+mn-lt"/>
                          <a:ea typeface="Calibri" panose="020F0502020204030204" pitchFamily="34" charset="0"/>
                          <a:cs typeface="Times New Roman" panose="02020603050405020304" pitchFamily="18" charset="0"/>
                        </a:rPr>
                        <a:t>Calculus-I </a:t>
                      </a:r>
                      <a:endParaRPr lang="en-US" sz="1800" b="1"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0" dirty="0">
                          <a:effectLst/>
                          <a:latin typeface="+mn-lt"/>
                          <a:ea typeface="Calibri" panose="020F0502020204030204" pitchFamily="34" charset="0"/>
                          <a:cs typeface="Times New Roman" panose="02020603050405020304" pitchFamily="18" charset="0"/>
                        </a:rPr>
                        <a:t>3(3-0)</a:t>
                      </a:r>
                    </a:p>
                  </a:txBody>
                  <a:tcPr marL="68580" marR="68580" marT="0" marB="0"/>
                </a:tc>
              </a:tr>
              <a:tr h="0">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pPr>
                      <a:r>
                        <a:rPr lang="en-US" sz="1800" b="1" dirty="0">
                          <a:effectLst/>
                          <a:latin typeface="+mn-lt"/>
                          <a:ea typeface="Calibri" panose="020F0502020204030204" pitchFamily="34" charset="0"/>
                          <a:cs typeface="Times New Roman" panose="02020603050405020304" pitchFamily="18" charset="0"/>
                        </a:rPr>
                        <a:t>MAT-3106</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205865" algn="ctr"/>
                        </a:tabLst>
                      </a:pPr>
                      <a:r>
                        <a:rPr lang="en-US" sz="1800" b="1" dirty="0">
                          <a:solidFill>
                            <a:srgbClr val="000000"/>
                          </a:solidFill>
                          <a:effectLst/>
                          <a:latin typeface="+mn-lt"/>
                          <a:ea typeface="Times New Roman" panose="02020603050405020304" pitchFamily="18" charset="0"/>
                          <a:cs typeface="Times New Roman" panose="02020603050405020304" pitchFamily="18" charset="0"/>
                        </a:rPr>
                        <a:t>Vector Mechanics and Statics</a:t>
                      </a:r>
                      <a:r>
                        <a:rPr lang="en-US" sz="1800" b="1" dirty="0">
                          <a:solidFill>
                            <a:srgbClr val="000000"/>
                          </a:solidFill>
                          <a:effectLst/>
                          <a:latin typeface="+mn-lt"/>
                          <a:ea typeface="Calibri" panose="020F0502020204030204" pitchFamily="34" charset="0"/>
                          <a:cs typeface="Times New Roman" panose="02020603050405020304" pitchFamily="18" charset="0"/>
                        </a:rPr>
                        <a:t>	</a:t>
                      </a:r>
                      <a:endParaRPr lang="en-US" sz="1800" b="1"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3(3-0)</a:t>
                      </a:r>
                    </a:p>
                  </a:txBody>
                  <a:tcPr marL="68580" marR="68580" marT="0" marB="0"/>
                </a:tc>
              </a:tr>
              <a:tr h="0">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pPr>
                      <a:r>
                        <a:rPr lang="en-US" sz="1800" b="1" dirty="0">
                          <a:solidFill>
                            <a:srgbClr val="5B9BD5"/>
                          </a:solidFill>
                          <a:effectLst/>
                          <a:latin typeface="+mn-lt"/>
                          <a:ea typeface="Calibri" panose="020F0502020204030204" pitchFamily="34" charset="0"/>
                          <a:cs typeface="Times New Roman" panose="02020603050405020304" pitchFamily="18" charset="0"/>
                        </a:rPr>
                        <a:t>PHY-3107</a:t>
                      </a:r>
                      <a:endParaRPr lang="en-US" sz="1800" b="1"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205865" algn="ctr"/>
                        </a:tabLst>
                      </a:pPr>
                      <a:r>
                        <a:rPr lang="en-US" sz="1800" b="1" dirty="0">
                          <a:solidFill>
                            <a:srgbClr val="5B9BD5"/>
                          </a:solidFill>
                          <a:effectLst/>
                          <a:latin typeface="+mn-lt"/>
                          <a:ea typeface="Times New Roman" panose="02020603050405020304" pitchFamily="18" charset="0"/>
                          <a:cs typeface="Times New Roman" panose="02020603050405020304" pitchFamily="18" charset="0"/>
                        </a:rPr>
                        <a:t>Physics Lab-I</a:t>
                      </a:r>
                      <a:endParaRPr lang="en-US" sz="1800" b="1"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0" dirty="0">
                          <a:effectLst/>
                          <a:latin typeface="+mn-lt"/>
                          <a:ea typeface="Calibri" panose="020F0502020204030204" pitchFamily="34" charset="0"/>
                          <a:cs typeface="Times New Roman" panose="02020603050405020304" pitchFamily="18" charset="0"/>
                        </a:rPr>
                        <a:t>1(0-1)</a:t>
                      </a:r>
                    </a:p>
                  </a:txBody>
                  <a:tcPr marL="68580" marR="68580" marT="0" marB="0"/>
                </a:tc>
              </a:tr>
              <a:tr h="0">
                <a:tc vMerge="1">
                  <a:txBody>
                    <a:bodyPr/>
                    <a:lstStyle/>
                    <a:p>
                      <a:endParaRPr lang="en-US" dirty="0"/>
                    </a:p>
                  </a:txBody>
                  <a:tcPr/>
                </a:tc>
                <a:tc vMerge="1">
                  <a:txBody>
                    <a:bodyPr/>
                    <a:lstStyle/>
                    <a:p>
                      <a:endParaRPr lang="en-US" baseline="30000" dirty="0"/>
                    </a:p>
                  </a:txBody>
                  <a:tcPr/>
                </a:tc>
                <a:tc gridSpan="2">
                  <a:txBody>
                    <a:bodyPr/>
                    <a:lstStyle/>
                    <a:p>
                      <a:pPr marL="0" marR="0">
                        <a:lnSpc>
                          <a:spcPct val="107000"/>
                        </a:lnSpc>
                        <a:spcBef>
                          <a:spcPts val="0"/>
                        </a:spcBef>
                        <a:spcAft>
                          <a:spcPts val="0"/>
                        </a:spcAft>
                      </a:pPr>
                      <a:r>
                        <a:rPr lang="en-US" sz="1800" b="1" kern="1200" dirty="0" smtClean="0">
                          <a:solidFill>
                            <a:schemeClr val="dk1"/>
                          </a:solidFill>
                          <a:effectLst/>
                          <a:latin typeface="+mn-lt"/>
                          <a:ea typeface="+mn-ea"/>
                          <a:cs typeface="+mn-cs"/>
                        </a:rPr>
                        <a:t>Semester Total Credit Hours</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hMerge="1">
                  <a:txBody>
                    <a:bodyPr/>
                    <a:lstStyle/>
                    <a:p>
                      <a:pPr marL="0" marR="0">
                        <a:lnSpc>
                          <a:spcPct val="107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smtClean="0">
                          <a:effectLst/>
                          <a:latin typeface="+mn-lt"/>
                          <a:ea typeface="Calibri" panose="020F0502020204030204" pitchFamily="34" charset="0"/>
                          <a:cs typeface="Times New Roman" panose="02020603050405020304" pitchFamily="18" charset="0"/>
                        </a:rPr>
                        <a:t>19</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2669759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947980945"/>
              </p:ext>
            </p:extLst>
          </p:nvPr>
        </p:nvGraphicFramePr>
        <p:xfrm>
          <a:off x="2031999" y="719666"/>
          <a:ext cx="8850649" cy="3970147"/>
        </p:xfrm>
        <a:graphic>
          <a:graphicData uri="http://schemas.openxmlformats.org/drawingml/2006/table">
            <a:tbl>
              <a:tblPr firstRow="1" bandRow="1">
                <a:tableStyleId>{5C22544A-7EE6-4342-B048-85BDC9FD1C3A}</a:tableStyleId>
              </a:tblPr>
              <a:tblGrid>
                <a:gridCol w="1501494"/>
                <a:gridCol w="1733356"/>
                <a:gridCol w="1834327"/>
                <a:gridCol w="2322359"/>
                <a:gridCol w="1459113"/>
              </a:tblGrid>
              <a:tr h="370840">
                <a:tc gridSpan="5">
                  <a:txBody>
                    <a:bodyPr/>
                    <a:lstStyle/>
                    <a:p>
                      <a:r>
                        <a:rPr lang="en-US" dirty="0" smtClean="0"/>
                        <a:t>Associate Degree in Arts &amp; Humanities (English, Political</a:t>
                      </a:r>
                      <a:r>
                        <a:rPr lang="en-US" baseline="0" dirty="0" smtClean="0"/>
                        <a:t> Science &amp; Economics)</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r>
                        <a:rPr lang="en-US" dirty="0" smtClean="0"/>
                        <a:t>Year </a:t>
                      </a:r>
                      <a:endParaRPr lang="en-US" dirty="0"/>
                    </a:p>
                  </a:txBody>
                  <a:tcPr/>
                </a:tc>
                <a:tc>
                  <a:txBody>
                    <a:bodyPr/>
                    <a:lstStyle/>
                    <a:p>
                      <a:r>
                        <a:rPr lang="en-US" dirty="0" smtClean="0"/>
                        <a:t>Semester</a:t>
                      </a:r>
                      <a:endParaRPr lang="en-US" dirty="0"/>
                    </a:p>
                  </a:txBody>
                  <a:tcPr/>
                </a:tc>
                <a:tc>
                  <a:txBody>
                    <a:bodyPr/>
                    <a:lstStyle/>
                    <a:p>
                      <a:r>
                        <a:rPr lang="en-US" dirty="0" smtClean="0"/>
                        <a:t>Course Code</a:t>
                      </a:r>
                      <a:endParaRPr lang="en-US" dirty="0"/>
                    </a:p>
                  </a:txBody>
                  <a:tcPr/>
                </a:tc>
                <a:tc>
                  <a:txBody>
                    <a:bodyPr/>
                    <a:lstStyle/>
                    <a:p>
                      <a:r>
                        <a:rPr lang="en-US" dirty="0" smtClean="0"/>
                        <a:t>Course Title</a:t>
                      </a:r>
                      <a:endParaRPr lang="en-US" dirty="0"/>
                    </a:p>
                  </a:txBody>
                  <a:tcPr/>
                </a:tc>
                <a:tc>
                  <a:txBody>
                    <a:bodyPr/>
                    <a:lstStyle/>
                    <a:p>
                      <a:r>
                        <a:rPr lang="en-US" dirty="0" smtClean="0"/>
                        <a:t>Credit </a:t>
                      </a:r>
                      <a:r>
                        <a:rPr lang="en-US" dirty="0" err="1" smtClean="0"/>
                        <a:t>Hrs</a:t>
                      </a:r>
                      <a:endParaRPr lang="en-US" dirty="0"/>
                    </a:p>
                  </a:txBody>
                  <a:tcPr/>
                </a:tc>
              </a:tr>
              <a:tr h="0">
                <a:tc rowSpan="7">
                  <a:txBody>
                    <a:bodyPr/>
                    <a:lstStyle/>
                    <a:p>
                      <a:endParaRPr lang="en-US" dirty="0"/>
                    </a:p>
                  </a:txBody>
                  <a:tcPr/>
                </a:tc>
                <a:tc rowSpan="7">
                  <a:txBody>
                    <a:bodyPr/>
                    <a:lstStyle/>
                    <a:p>
                      <a:r>
                        <a:rPr lang="en-US" dirty="0" smtClean="0"/>
                        <a:t>I</a:t>
                      </a:r>
                      <a:r>
                        <a:rPr lang="en-US" baseline="30000" dirty="0" smtClean="0"/>
                        <a:t>st </a:t>
                      </a:r>
                      <a:endParaRPr lang="en-US" baseline="30000" dirty="0"/>
                    </a:p>
                  </a:txBody>
                  <a:tcPr/>
                </a:tc>
                <a:tc>
                  <a:txBody>
                    <a:bodyPr/>
                    <a:lstStyle/>
                    <a:p>
                      <a:pPr marL="0" marR="0">
                        <a:lnSpc>
                          <a:spcPct val="107000"/>
                        </a:lnSpc>
                        <a:spcBef>
                          <a:spcPts val="0"/>
                        </a:spcBef>
                        <a:spcAft>
                          <a:spcPts val="0"/>
                        </a:spcAft>
                      </a:pPr>
                      <a:r>
                        <a:rPr lang="en-US" sz="1800" b="1">
                          <a:solidFill>
                            <a:srgbClr val="FF0000"/>
                          </a:solidFill>
                          <a:effectLst/>
                          <a:latin typeface="+mn-lt"/>
                          <a:ea typeface="Calibri" panose="020F0502020204030204" pitchFamily="34" charset="0"/>
                          <a:cs typeface="Times New Roman" panose="02020603050405020304" pitchFamily="18" charset="0"/>
                        </a:rPr>
                        <a:t>GEN-3101</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solidFill>
                            <a:srgbClr val="FF0000"/>
                          </a:solidFill>
                          <a:effectLst/>
                          <a:latin typeface="+mn-lt"/>
                          <a:ea typeface="Calibri" panose="020F0502020204030204" pitchFamily="34" charset="0"/>
                          <a:cs typeface="Times New Roman" panose="02020603050405020304" pitchFamily="18" charset="0"/>
                        </a:rPr>
                        <a:t>Functional English </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latin typeface="+mn-lt"/>
                          <a:ea typeface="Calibri" panose="020F0502020204030204" pitchFamily="34" charset="0"/>
                          <a:cs typeface="Times New Roman" panose="02020603050405020304" pitchFamily="18" charset="0"/>
                        </a:rPr>
                        <a:t>3(3-0)</a:t>
                      </a:r>
                    </a:p>
                  </a:txBody>
                  <a:tcPr marL="68580" marR="68580" marT="0" marB="0"/>
                </a:tc>
              </a:tr>
              <a:tr h="291592">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pPr>
                      <a:r>
                        <a:rPr lang="en-US" sz="1800" b="1">
                          <a:solidFill>
                            <a:srgbClr val="FF0000"/>
                          </a:solidFill>
                          <a:effectLst/>
                          <a:latin typeface="+mn-lt"/>
                          <a:ea typeface="Calibri" panose="020F0502020204030204" pitchFamily="34" charset="0"/>
                          <a:cs typeface="Times New Roman" panose="02020603050405020304" pitchFamily="18" charset="0"/>
                        </a:rPr>
                        <a:t>GEN-3102</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solidFill>
                            <a:srgbClr val="FF0000"/>
                          </a:solidFill>
                          <a:effectLst/>
                          <a:latin typeface="+mn-lt"/>
                          <a:ea typeface="Calibri" panose="020F0502020204030204" pitchFamily="34" charset="0"/>
                          <a:cs typeface="Times New Roman" panose="02020603050405020304" pitchFamily="18" charset="0"/>
                        </a:rPr>
                        <a:t>General Science</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latin typeface="+mn-lt"/>
                          <a:ea typeface="Calibri" panose="020F0502020204030204" pitchFamily="34" charset="0"/>
                          <a:cs typeface="Times New Roman" panose="02020603050405020304" pitchFamily="18" charset="0"/>
                        </a:rPr>
                        <a:t>3(2+1)</a:t>
                      </a:r>
                    </a:p>
                  </a:txBody>
                  <a:tcPr marL="68580" marR="68580" marT="0" marB="0"/>
                </a:tc>
              </a:tr>
              <a:tr h="217424">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pPr>
                      <a:r>
                        <a:rPr lang="en-US" sz="1800" b="1">
                          <a:solidFill>
                            <a:srgbClr val="FF0000"/>
                          </a:solidFill>
                          <a:effectLst/>
                          <a:latin typeface="+mn-lt"/>
                          <a:ea typeface="Calibri" panose="020F0502020204030204" pitchFamily="34" charset="0"/>
                          <a:cs typeface="Times New Roman" panose="02020603050405020304" pitchFamily="18" charset="0"/>
                        </a:rPr>
                        <a:t>GEN-3103</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solidFill>
                            <a:srgbClr val="FF0000"/>
                          </a:solidFill>
                          <a:effectLst/>
                          <a:latin typeface="+mn-lt"/>
                          <a:ea typeface="Calibri" panose="020F0502020204030204" pitchFamily="34" charset="0"/>
                          <a:cs typeface="Times New Roman" panose="02020603050405020304" pitchFamily="18" charset="0"/>
                        </a:rPr>
                        <a:t> Quantitative Reasoning-I</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3(3-0)</a:t>
                      </a:r>
                    </a:p>
                  </a:txBody>
                  <a:tcPr marL="68580" marR="68580" marT="0" marB="0"/>
                </a:tc>
              </a:tr>
              <a:tr h="143256">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ENG-3104</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Introduction to Linguistics</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latin typeface="+mn-lt"/>
                          <a:ea typeface="Calibri" panose="020F0502020204030204" pitchFamily="34" charset="0"/>
                          <a:cs typeface="Times New Roman" panose="02020603050405020304" pitchFamily="18" charset="0"/>
                        </a:rPr>
                        <a:t>3(3-0)</a:t>
                      </a:r>
                    </a:p>
                  </a:txBody>
                  <a:tcPr marL="68580" marR="68580" marT="0" marB="0"/>
                </a:tc>
              </a:tr>
              <a:tr h="0">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pPr>
                      <a:r>
                        <a:rPr lang="en-US" sz="1800" b="1">
                          <a:solidFill>
                            <a:srgbClr val="5B9BD5"/>
                          </a:solidFill>
                          <a:effectLst/>
                          <a:latin typeface="+mn-lt"/>
                          <a:ea typeface="Calibri" panose="020F0502020204030204" pitchFamily="34" charset="0"/>
                          <a:cs typeface="Times New Roman" panose="02020603050405020304" pitchFamily="18" charset="0"/>
                        </a:rPr>
                        <a:t>POL-3105</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solidFill>
                            <a:srgbClr val="5B9BD5"/>
                          </a:solidFill>
                          <a:effectLst/>
                          <a:latin typeface="+mn-lt"/>
                          <a:ea typeface="Calibri" panose="020F0502020204030204" pitchFamily="34" charset="0"/>
                          <a:cs typeface="Times New Roman" panose="02020603050405020304" pitchFamily="18" charset="0"/>
                        </a:rPr>
                        <a:t>Political Science-I</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latin typeface="+mn-lt"/>
                          <a:ea typeface="Calibri" panose="020F0502020204030204" pitchFamily="34" charset="0"/>
                          <a:cs typeface="Times New Roman" panose="02020603050405020304" pitchFamily="18" charset="0"/>
                        </a:rPr>
                        <a:t>3(3-0)</a:t>
                      </a:r>
                    </a:p>
                  </a:txBody>
                  <a:tcPr marL="68580" marR="68580" marT="0" marB="0"/>
                </a:tc>
              </a:tr>
              <a:tr h="0">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pPr>
                      <a:r>
                        <a:rPr lang="en-US" sz="1800" b="1">
                          <a:solidFill>
                            <a:srgbClr val="70AD47"/>
                          </a:solidFill>
                          <a:effectLst/>
                          <a:latin typeface="+mn-lt"/>
                          <a:ea typeface="Calibri" panose="020F0502020204030204" pitchFamily="34" charset="0"/>
                          <a:cs typeface="Times New Roman" panose="02020603050405020304" pitchFamily="18" charset="0"/>
                        </a:rPr>
                        <a:t>ECO-3106</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i="0" spc="100" dirty="0">
                          <a:solidFill>
                            <a:srgbClr val="92D050"/>
                          </a:solidFill>
                          <a:effectLst/>
                          <a:latin typeface="+mn-lt"/>
                          <a:ea typeface="Calibri" panose="020F0502020204030204" pitchFamily="34" charset="0"/>
                          <a:cs typeface="Calibri" panose="020F0502020204030204" pitchFamily="34" charset="0"/>
                        </a:rPr>
                        <a:t>Principles Of Microeconomics</a:t>
                      </a:r>
                      <a:r>
                        <a:rPr lang="en-US" sz="1800" b="1" i="0" spc="100" dirty="0">
                          <a:solidFill>
                            <a:srgbClr val="000000"/>
                          </a:solidFill>
                          <a:effectLst/>
                          <a:latin typeface="+mn-lt"/>
                          <a:ea typeface="Calibri" panose="020F0502020204030204" pitchFamily="34" charset="0"/>
                          <a:cs typeface="Calibri" panose="020F0502020204030204" pitchFamily="34" charset="0"/>
                        </a:rPr>
                        <a:t>	</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3(3-0)</a:t>
                      </a:r>
                    </a:p>
                  </a:txBody>
                  <a:tcPr marL="68580" marR="68580" marT="0" marB="0"/>
                </a:tc>
              </a:tr>
              <a:tr h="0">
                <a:tc vMerge="1">
                  <a:txBody>
                    <a:bodyPr/>
                    <a:lstStyle/>
                    <a:p>
                      <a:endParaRPr lang="en-US" dirty="0"/>
                    </a:p>
                  </a:txBody>
                  <a:tcPr/>
                </a:tc>
                <a:tc vMerge="1">
                  <a:txBody>
                    <a:bodyPr/>
                    <a:lstStyle/>
                    <a:p>
                      <a:endParaRPr lang="en-US" baseline="30000" dirty="0"/>
                    </a:p>
                  </a:txBody>
                  <a:tcPr/>
                </a:tc>
                <a:tc gridSpan="2">
                  <a:txBody>
                    <a:bodyPr/>
                    <a:lstStyle/>
                    <a:p>
                      <a:pPr marL="0" marR="0">
                        <a:lnSpc>
                          <a:spcPct val="107000"/>
                        </a:lnSpc>
                        <a:spcBef>
                          <a:spcPts val="0"/>
                        </a:spcBef>
                        <a:spcAft>
                          <a:spcPts val="0"/>
                        </a:spcAft>
                      </a:pPr>
                      <a:r>
                        <a:rPr lang="en-US" sz="1800" b="1" kern="1200" dirty="0" smtClean="0">
                          <a:solidFill>
                            <a:schemeClr val="dk1"/>
                          </a:solidFill>
                          <a:effectLst/>
                          <a:latin typeface="+mn-lt"/>
                          <a:ea typeface="+mn-ea"/>
                          <a:cs typeface="+mn-cs"/>
                        </a:rPr>
                        <a:t>Semester Total Credit Hours</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hMerge="1">
                  <a:txBody>
                    <a:bodyPr/>
                    <a:lstStyle/>
                    <a:p>
                      <a:pPr marL="0" marR="0">
                        <a:lnSpc>
                          <a:spcPct val="107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smtClean="0">
                          <a:effectLst/>
                          <a:latin typeface="+mn-lt"/>
                          <a:ea typeface="Calibri" panose="020F0502020204030204" pitchFamily="34" charset="0"/>
                          <a:cs typeface="Times New Roman" panose="02020603050405020304" pitchFamily="18" charset="0"/>
                        </a:rPr>
                        <a:t>18</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3233365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63688862"/>
              </p:ext>
            </p:extLst>
          </p:nvPr>
        </p:nvGraphicFramePr>
        <p:xfrm>
          <a:off x="2031999" y="719666"/>
          <a:ext cx="8850649" cy="4170999"/>
        </p:xfrm>
        <a:graphic>
          <a:graphicData uri="http://schemas.openxmlformats.org/drawingml/2006/table">
            <a:tbl>
              <a:tblPr firstRow="1" bandRow="1">
                <a:tableStyleId>{5C22544A-7EE6-4342-B048-85BDC9FD1C3A}</a:tableStyleId>
              </a:tblPr>
              <a:tblGrid>
                <a:gridCol w="1501494"/>
                <a:gridCol w="1733356"/>
                <a:gridCol w="1834327"/>
                <a:gridCol w="2322359"/>
                <a:gridCol w="1459113"/>
              </a:tblGrid>
              <a:tr h="370840">
                <a:tc gridSpan="5">
                  <a:txBody>
                    <a:bodyPr/>
                    <a:lstStyle/>
                    <a:p>
                      <a:pPr algn="ctr"/>
                      <a:r>
                        <a:rPr lang="en-US" dirty="0" smtClean="0"/>
                        <a:t>Associate Degree in Arts &amp; Humanities (Islamic Studies, Physical Education &amp; Sports &amp; </a:t>
                      </a:r>
                      <a:r>
                        <a:rPr lang="en-US" baseline="0" dirty="0" smtClean="0"/>
                        <a:t>History)</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r>
                        <a:rPr lang="en-US" dirty="0" smtClean="0"/>
                        <a:t>Year </a:t>
                      </a:r>
                      <a:endParaRPr lang="en-US" dirty="0"/>
                    </a:p>
                  </a:txBody>
                  <a:tcPr/>
                </a:tc>
                <a:tc>
                  <a:txBody>
                    <a:bodyPr/>
                    <a:lstStyle/>
                    <a:p>
                      <a:r>
                        <a:rPr lang="en-US" dirty="0" smtClean="0"/>
                        <a:t>Semester</a:t>
                      </a:r>
                      <a:endParaRPr lang="en-US" dirty="0"/>
                    </a:p>
                  </a:txBody>
                  <a:tcPr/>
                </a:tc>
                <a:tc>
                  <a:txBody>
                    <a:bodyPr/>
                    <a:lstStyle/>
                    <a:p>
                      <a:r>
                        <a:rPr lang="en-US" dirty="0" smtClean="0"/>
                        <a:t>Course Code</a:t>
                      </a:r>
                      <a:endParaRPr lang="en-US" dirty="0"/>
                    </a:p>
                  </a:txBody>
                  <a:tcPr/>
                </a:tc>
                <a:tc>
                  <a:txBody>
                    <a:bodyPr/>
                    <a:lstStyle/>
                    <a:p>
                      <a:r>
                        <a:rPr lang="en-US" dirty="0" smtClean="0"/>
                        <a:t>Course Title</a:t>
                      </a:r>
                      <a:endParaRPr lang="en-US" dirty="0"/>
                    </a:p>
                  </a:txBody>
                  <a:tcPr/>
                </a:tc>
                <a:tc>
                  <a:txBody>
                    <a:bodyPr/>
                    <a:lstStyle/>
                    <a:p>
                      <a:r>
                        <a:rPr lang="en-US" dirty="0" smtClean="0"/>
                        <a:t>Credit </a:t>
                      </a:r>
                      <a:r>
                        <a:rPr lang="en-US" dirty="0" err="1" smtClean="0"/>
                        <a:t>Hrs</a:t>
                      </a:r>
                      <a:endParaRPr lang="en-US" dirty="0"/>
                    </a:p>
                  </a:txBody>
                  <a:tcPr/>
                </a:tc>
              </a:tr>
              <a:tr h="0">
                <a:tc rowSpan="7">
                  <a:txBody>
                    <a:bodyPr/>
                    <a:lstStyle/>
                    <a:p>
                      <a:endParaRPr lang="en-US" dirty="0"/>
                    </a:p>
                  </a:txBody>
                  <a:tcPr/>
                </a:tc>
                <a:tc rowSpan="7">
                  <a:txBody>
                    <a:bodyPr/>
                    <a:lstStyle/>
                    <a:p>
                      <a:r>
                        <a:rPr lang="en-US" dirty="0" smtClean="0"/>
                        <a:t>I</a:t>
                      </a:r>
                      <a:r>
                        <a:rPr lang="en-US" baseline="30000" dirty="0" smtClean="0"/>
                        <a:t>st </a:t>
                      </a:r>
                      <a:endParaRPr lang="en-US" baseline="30000" dirty="0"/>
                    </a:p>
                  </a:txBody>
                  <a:tcPr/>
                </a:tc>
                <a:tc>
                  <a:txBody>
                    <a:bodyPr/>
                    <a:lstStyle/>
                    <a:p>
                      <a:pPr marL="0" marR="0">
                        <a:lnSpc>
                          <a:spcPct val="107000"/>
                        </a:lnSpc>
                        <a:spcBef>
                          <a:spcPts val="0"/>
                        </a:spcBef>
                        <a:spcAft>
                          <a:spcPts val="0"/>
                        </a:spcAft>
                      </a:pPr>
                      <a:r>
                        <a:rPr lang="en-US" sz="1800" b="1">
                          <a:solidFill>
                            <a:srgbClr val="FF0000"/>
                          </a:solidFill>
                          <a:effectLst/>
                          <a:latin typeface="+mn-lt"/>
                          <a:ea typeface="Calibri" panose="020F0502020204030204" pitchFamily="34" charset="0"/>
                          <a:cs typeface="Times New Roman" panose="02020603050405020304" pitchFamily="18" charset="0"/>
                        </a:rPr>
                        <a:t>GEN-3101</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solidFill>
                            <a:srgbClr val="FF0000"/>
                          </a:solidFill>
                          <a:effectLst/>
                          <a:latin typeface="+mn-lt"/>
                          <a:ea typeface="Calibri" panose="020F0502020204030204" pitchFamily="34" charset="0"/>
                          <a:cs typeface="Times New Roman" panose="02020603050405020304" pitchFamily="18" charset="0"/>
                        </a:rPr>
                        <a:t>Functional English </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latin typeface="+mn-lt"/>
                          <a:ea typeface="Calibri" panose="020F0502020204030204" pitchFamily="34" charset="0"/>
                          <a:cs typeface="Times New Roman" panose="02020603050405020304" pitchFamily="18" charset="0"/>
                        </a:rPr>
                        <a:t>3(3-0)</a:t>
                      </a:r>
                    </a:p>
                  </a:txBody>
                  <a:tcPr marL="68580" marR="68580" marT="0" marB="0"/>
                </a:tc>
              </a:tr>
              <a:tr h="291592">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pPr>
                      <a:r>
                        <a:rPr lang="en-US" sz="1800" b="1">
                          <a:solidFill>
                            <a:srgbClr val="FF0000"/>
                          </a:solidFill>
                          <a:effectLst/>
                          <a:latin typeface="+mn-lt"/>
                          <a:ea typeface="Calibri" panose="020F0502020204030204" pitchFamily="34" charset="0"/>
                          <a:cs typeface="Times New Roman" panose="02020603050405020304" pitchFamily="18" charset="0"/>
                        </a:rPr>
                        <a:t>GEN-3102</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solidFill>
                            <a:srgbClr val="FF0000"/>
                          </a:solidFill>
                          <a:effectLst/>
                          <a:latin typeface="+mn-lt"/>
                          <a:ea typeface="Calibri" panose="020F0502020204030204" pitchFamily="34" charset="0"/>
                          <a:cs typeface="Times New Roman" panose="02020603050405020304" pitchFamily="18" charset="0"/>
                        </a:rPr>
                        <a:t>General Science</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latin typeface="+mn-lt"/>
                          <a:ea typeface="Calibri" panose="020F0502020204030204" pitchFamily="34" charset="0"/>
                          <a:cs typeface="Times New Roman" panose="02020603050405020304" pitchFamily="18" charset="0"/>
                        </a:rPr>
                        <a:t>3(2+1)</a:t>
                      </a:r>
                    </a:p>
                  </a:txBody>
                  <a:tcPr marL="68580" marR="68580" marT="0" marB="0"/>
                </a:tc>
              </a:tr>
              <a:tr h="217424">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pPr>
                      <a:r>
                        <a:rPr lang="en-US" sz="1800" b="1">
                          <a:solidFill>
                            <a:srgbClr val="FF0000"/>
                          </a:solidFill>
                          <a:effectLst/>
                          <a:latin typeface="+mn-lt"/>
                          <a:ea typeface="Calibri" panose="020F0502020204030204" pitchFamily="34" charset="0"/>
                          <a:cs typeface="Times New Roman" panose="02020603050405020304" pitchFamily="18" charset="0"/>
                        </a:rPr>
                        <a:t>GEN-3103</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solidFill>
                            <a:srgbClr val="FF0000"/>
                          </a:solidFill>
                          <a:effectLst/>
                          <a:latin typeface="+mn-lt"/>
                          <a:ea typeface="Calibri" panose="020F0502020204030204" pitchFamily="34" charset="0"/>
                          <a:cs typeface="Times New Roman" panose="02020603050405020304" pitchFamily="18" charset="0"/>
                        </a:rPr>
                        <a:t> Quantitative Reasoning-I</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3(3-0)</a:t>
                      </a:r>
                    </a:p>
                  </a:txBody>
                  <a:tcPr marL="68580" marR="68580" marT="0" marB="0"/>
                </a:tc>
              </a:tr>
              <a:tr h="143256">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Calibri" panose="020F0502020204030204" pitchFamily="34" charset="0"/>
                        </a:rPr>
                        <a:t>ISL-3104</a:t>
                      </a:r>
                      <a:endParaRPr lang="en-US" sz="18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800" b="1" spc="15">
                          <a:effectLst/>
                          <a:latin typeface="+mn-lt"/>
                          <a:ea typeface="Calibri" panose="020F0502020204030204" pitchFamily="34" charset="0"/>
                          <a:cs typeface="Calibri" panose="020F0502020204030204" pitchFamily="34" charset="0"/>
                        </a:rPr>
                        <a:t>Uloom-ul-Quran</a:t>
                      </a:r>
                      <a:endParaRPr lang="en-US" sz="18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800">
                          <a:effectLst/>
                          <a:latin typeface="+mn-lt"/>
                          <a:ea typeface="Calibri" panose="020F0502020204030204" pitchFamily="34" charset="0"/>
                          <a:cs typeface="Times New Roman" panose="02020603050405020304" pitchFamily="18" charset="0"/>
                        </a:rPr>
                        <a:t>3(3-0)</a:t>
                      </a:r>
                    </a:p>
                  </a:txBody>
                  <a:tcPr marL="68580" marR="68580" marT="0" marB="0"/>
                </a:tc>
              </a:tr>
              <a:tr h="0">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pPr>
                      <a:r>
                        <a:rPr lang="en-US" sz="1800" b="1">
                          <a:solidFill>
                            <a:srgbClr val="5B9BD5"/>
                          </a:solidFill>
                          <a:effectLst/>
                          <a:latin typeface="+mn-lt"/>
                          <a:ea typeface="Calibri" panose="020F0502020204030204" pitchFamily="34" charset="0"/>
                          <a:cs typeface="Calibri" panose="020F0502020204030204" pitchFamily="34" charset="0"/>
                        </a:rPr>
                        <a:t>PES-3105</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solidFill>
                            <a:srgbClr val="5B9BD5"/>
                          </a:solidFill>
                          <a:effectLst/>
                          <a:latin typeface="+mn-lt"/>
                          <a:ea typeface="Calibri" panose="020F0502020204030204" pitchFamily="34" charset="0"/>
                          <a:cs typeface="Calibri" panose="020F0502020204030204" pitchFamily="34" charset="0"/>
                        </a:rPr>
                        <a:t>Philosophical Basis of Physical Education   </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latin typeface="+mn-lt"/>
                          <a:ea typeface="Calibri" panose="020F0502020204030204" pitchFamily="34" charset="0"/>
                          <a:cs typeface="Times New Roman" panose="02020603050405020304" pitchFamily="18" charset="0"/>
                        </a:rPr>
                        <a:t>3(3-0)</a:t>
                      </a:r>
                    </a:p>
                  </a:txBody>
                  <a:tcPr marL="68580" marR="68580" marT="0" marB="0"/>
                </a:tc>
              </a:tr>
              <a:tr h="0">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pPr>
                      <a:r>
                        <a:rPr lang="en-US" sz="1800" b="1">
                          <a:solidFill>
                            <a:srgbClr val="70AD47"/>
                          </a:solidFill>
                          <a:effectLst/>
                          <a:latin typeface="+mn-lt"/>
                          <a:ea typeface="Calibri" panose="020F0502020204030204" pitchFamily="34" charset="0"/>
                          <a:cs typeface="Calibri" panose="020F0502020204030204" pitchFamily="34" charset="0"/>
                        </a:rPr>
                        <a:t>HIS-3106</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solidFill>
                            <a:srgbClr val="70AD47"/>
                          </a:solidFill>
                          <a:effectLst/>
                          <a:latin typeface="+mn-lt"/>
                          <a:ea typeface="Calibri" panose="020F0502020204030204" pitchFamily="34" charset="0"/>
                          <a:cs typeface="Calibri" panose="020F0502020204030204" pitchFamily="34" charset="0"/>
                        </a:rPr>
                        <a:t>Introduction to History          </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3(3-0)</a:t>
                      </a:r>
                    </a:p>
                  </a:txBody>
                  <a:tcPr marL="68580" marR="68580" marT="0" marB="0"/>
                </a:tc>
              </a:tr>
              <a:tr h="0">
                <a:tc vMerge="1">
                  <a:txBody>
                    <a:bodyPr/>
                    <a:lstStyle/>
                    <a:p>
                      <a:endParaRPr lang="en-US" dirty="0"/>
                    </a:p>
                  </a:txBody>
                  <a:tcPr/>
                </a:tc>
                <a:tc vMerge="1">
                  <a:txBody>
                    <a:bodyPr/>
                    <a:lstStyle/>
                    <a:p>
                      <a:endParaRPr lang="en-US" baseline="30000" dirty="0"/>
                    </a:p>
                  </a:txBody>
                  <a:tcPr/>
                </a:tc>
                <a:tc gridSpan="2">
                  <a:txBody>
                    <a:bodyPr/>
                    <a:lstStyle/>
                    <a:p>
                      <a:pPr marL="0" marR="0">
                        <a:lnSpc>
                          <a:spcPct val="107000"/>
                        </a:lnSpc>
                        <a:spcBef>
                          <a:spcPts val="0"/>
                        </a:spcBef>
                        <a:spcAft>
                          <a:spcPts val="0"/>
                        </a:spcAft>
                      </a:pPr>
                      <a:r>
                        <a:rPr lang="en-US" sz="1800" b="1" kern="1200" dirty="0" smtClean="0">
                          <a:solidFill>
                            <a:schemeClr val="dk1"/>
                          </a:solidFill>
                          <a:effectLst/>
                          <a:latin typeface="+mn-lt"/>
                          <a:ea typeface="+mn-ea"/>
                          <a:cs typeface="+mn-cs"/>
                        </a:rPr>
                        <a:t>Semester Total Credit Hours</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hMerge="1">
                  <a:txBody>
                    <a:bodyPr/>
                    <a:lstStyle/>
                    <a:p>
                      <a:pPr marL="0" marR="0">
                        <a:lnSpc>
                          <a:spcPct val="107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smtClean="0">
                          <a:effectLst/>
                          <a:latin typeface="+mn-lt"/>
                          <a:ea typeface="Calibri" panose="020F0502020204030204" pitchFamily="34" charset="0"/>
                          <a:cs typeface="Times New Roman" panose="02020603050405020304" pitchFamily="18" charset="0"/>
                        </a:rPr>
                        <a:t>18</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1474878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544458839"/>
              </p:ext>
            </p:extLst>
          </p:nvPr>
        </p:nvGraphicFramePr>
        <p:xfrm>
          <a:off x="2067170" y="756139"/>
          <a:ext cx="7112000" cy="5119878"/>
        </p:xfrm>
        <a:graphic>
          <a:graphicData uri="http://schemas.openxmlformats.org/drawingml/2006/table">
            <a:tbl>
              <a:tblPr firstRow="1" bandRow="1">
                <a:tableStyleId>{5C22544A-7EE6-4342-B048-85BDC9FD1C3A}</a:tableStyleId>
              </a:tblPr>
              <a:tblGrid>
                <a:gridCol w="1206536"/>
                <a:gridCol w="1392850"/>
                <a:gridCol w="1473986"/>
                <a:gridCol w="1866148"/>
                <a:gridCol w="1172480"/>
              </a:tblGrid>
              <a:tr h="370840">
                <a:tc gridSpan="5">
                  <a:txBody>
                    <a:bodyPr/>
                    <a:lstStyle/>
                    <a:p>
                      <a:r>
                        <a:rPr lang="en-US" dirty="0" smtClean="0"/>
                        <a:t> Associate Degree  in </a:t>
                      </a:r>
                      <a:r>
                        <a:rPr lang="en-US" baseline="0" dirty="0" smtClean="0"/>
                        <a:t>Commerce</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r>
                        <a:rPr lang="en-US" dirty="0" smtClean="0"/>
                        <a:t>Year </a:t>
                      </a:r>
                      <a:endParaRPr lang="en-US" dirty="0"/>
                    </a:p>
                  </a:txBody>
                  <a:tcPr/>
                </a:tc>
                <a:tc>
                  <a:txBody>
                    <a:bodyPr/>
                    <a:lstStyle/>
                    <a:p>
                      <a:r>
                        <a:rPr lang="en-US" dirty="0" smtClean="0"/>
                        <a:t>Semester</a:t>
                      </a:r>
                      <a:endParaRPr lang="en-US" dirty="0"/>
                    </a:p>
                  </a:txBody>
                  <a:tcPr/>
                </a:tc>
                <a:tc>
                  <a:txBody>
                    <a:bodyPr/>
                    <a:lstStyle/>
                    <a:p>
                      <a:r>
                        <a:rPr lang="en-US" dirty="0" smtClean="0"/>
                        <a:t>Course Code</a:t>
                      </a:r>
                      <a:endParaRPr lang="en-US" dirty="0"/>
                    </a:p>
                  </a:txBody>
                  <a:tcPr/>
                </a:tc>
                <a:tc>
                  <a:txBody>
                    <a:bodyPr/>
                    <a:lstStyle/>
                    <a:p>
                      <a:r>
                        <a:rPr lang="en-US" dirty="0" smtClean="0"/>
                        <a:t>Course Title</a:t>
                      </a:r>
                      <a:endParaRPr lang="en-US" dirty="0"/>
                    </a:p>
                  </a:txBody>
                  <a:tcPr/>
                </a:tc>
                <a:tc>
                  <a:txBody>
                    <a:bodyPr/>
                    <a:lstStyle/>
                    <a:p>
                      <a:r>
                        <a:rPr lang="en-US" dirty="0" smtClean="0"/>
                        <a:t>Credit </a:t>
                      </a:r>
                      <a:r>
                        <a:rPr lang="en-US" dirty="0" err="1" smtClean="0"/>
                        <a:t>Hrs</a:t>
                      </a:r>
                      <a:endParaRPr lang="en-US" dirty="0"/>
                    </a:p>
                  </a:txBody>
                  <a:tcPr/>
                </a:tc>
              </a:tr>
              <a:tr h="291592">
                <a:tc rowSpan="7">
                  <a:txBody>
                    <a:bodyPr/>
                    <a:lstStyle/>
                    <a:p>
                      <a:endParaRPr lang="en-US" dirty="0"/>
                    </a:p>
                  </a:txBody>
                  <a:tcPr/>
                </a:tc>
                <a:tc rowSpan="7">
                  <a:txBody>
                    <a:bodyPr/>
                    <a:lstStyle/>
                    <a:p>
                      <a:r>
                        <a:rPr lang="en-US" dirty="0" smtClean="0"/>
                        <a:t>I</a:t>
                      </a:r>
                      <a:r>
                        <a:rPr lang="en-US" baseline="30000" dirty="0" smtClean="0"/>
                        <a:t>st </a:t>
                      </a:r>
                      <a:endParaRPr lang="en-US" baseline="30000" dirty="0"/>
                    </a:p>
                  </a:txBody>
                  <a:tcPr/>
                </a:tc>
                <a:tc>
                  <a:txBody>
                    <a:bodyPr/>
                    <a:lstStyle/>
                    <a:p>
                      <a:pPr marL="0" marR="0">
                        <a:lnSpc>
                          <a:spcPct val="107000"/>
                        </a:lnSpc>
                        <a:spcBef>
                          <a:spcPts val="0"/>
                        </a:spcBef>
                        <a:spcAft>
                          <a:spcPts val="0"/>
                        </a:spcAft>
                        <a:tabLst>
                          <a:tab pos="1273810" algn="l"/>
                        </a:tabLst>
                      </a:pPr>
                      <a:r>
                        <a:rPr lang="en-US" sz="1800" b="1" dirty="0">
                          <a:solidFill>
                            <a:srgbClr val="FF0000"/>
                          </a:solidFill>
                          <a:effectLst/>
                          <a:latin typeface="+mn-lt"/>
                          <a:ea typeface="Calibri" panose="020F0502020204030204" pitchFamily="34" charset="0"/>
                          <a:cs typeface="Calibri" panose="020F0502020204030204" pitchFamily="34" charset="0"/>
                        </a:rPr>
                        <a:t>GEN-3101</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2020570" algn="l"/>
                        </a:tabLst>
                      </a:pPr>
                      <a:r>
                        <a:rPr lang="en-US" sz="1800" b="1">
                          <a:solidFill>
                            <a:srgbClr val="FF0000"/>
                          </a:solidFill>
                          <a:effectLst/>
                          <a:latin typeface="+mn-lt"/>
                          <a:ea typeface="Calibri" panose="020F0502020204030204" pitchFamily="34" charset="0"/>
                          <a:cs typeface="Calibri" panose="020F0502020204030204" pitchFamily="34" charset="0"/>
                        </a:rPr>
                        <a:t>Functional English </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2020570" algn="l"/>
                        </a:tabLst>
                      </a:pPr>
                      <a:r>
                        <a:rPr lang="en-US" sz="1800">
                          <a:effectLst/>
                          <a:latin typeface="+mn-lt"/>
                          <a:ea typeface="Calibri" panose="020F0502020204030204" pitchFamily="34" charset="0"/>
                          <a:cs typeface="Calibri" panose="020F0502020204030204" pitchFamily="34" charset="0"/>
                        </a:rPr>
                        <a:t>3(3-0) </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r>
              <a:tr h="217424">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tabLst>
                          <a:tab pos="1273810" algn="l"/>
                        </a:tabLst>
                      </a:pPr>
                      <a:r>
                        <a:rPr lang="en-US" sz="1800" b="1" dirty="0">
                          <a:solidFill>
                            <a:srgbClr val="FF0000"/>
                          </a:solidFill>
                          <a:effectLst/>
                          <a:latin typeface="+mn-lt"/>
                          <a:ea typeface="Calibri" panose="020F0502020204030204" pitchFamily="34" charset="0"/>
                          <a:cs typeface="Calibri" panose="020F0502020204030204" pitchFamily="34" charset="0"/>
                        </a:rPr>
                        <a:t>GEN-3102</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2020570" algn="l"/>
                        </a:tabLst>
                      </a:pPr>
                      <a:r>
                        <a:rPr lang="en-US" sz="1800" b="1" dirty="0">
                          <a:solidFill>
                            <a:srgbClr val="FF0000"/>
                          </a:solidFill>
                          <a:effectLst/>
                          <a:latin typeface="+mn-lt"/>
                          <a:ea typeface="Calibri" panose="020F0502020204030204" pitchFamily="34" charset="0"/>
                          <a:cs typeface="Calibri" panose="020F0502020204030204" pitchFamily="34" charset="0"/>
                        </a:rPr>
                        <a:t>General Science</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2020570" algn="l"/>
                        </a:tabLst>
                      </a:pPr>
                      <a:r>
                        <a:rPr lang="en-US" sz="1800">
                          <a:effectLst/>
                          <a:latin typeface="+mn-lt"/>
                          <a:ea typeface="Calibri" panose="020F0502020204030204" pitchFamily="34" charset="0"/>
                          <a:cs typeface="Calibri" panose="020F0502020204030204" pitchFamily="34" charset="0"/>
                        </a:rPr>
                        <a:t>3(2+1)</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r>
              <a:tr h="143256">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tabLst>
                          <a:tab pos="1273810" algn="l"/>
                        </a:tabLst>
                      </a:pPr>
                      <a:r>
                        <a:rPr lang="en-US" sz="1800" b="1">
                          <a:solidFill>
                            <a:srgbClr val="FF0000"/>
                          </a:solidFill>
                          <a:effectLst/>
                          <a:latin typeface="+mn-lt"/>
                          <a:ea typeface="Calibri" panose="020F0502020204030204" pitchFamily="34" charset="0"/>
                          <a:cs typeface="Calibri" panose="020F0502020204030204" pitchFamily="34" charset="0"/>
                        </a:rPr>
                        <a:t>GEN-3103</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2020570" algn="l"/>
                        </a:tabLst>
                      </a:pPr>
                      <a:r>
                        <a:rPr lang="en-US" sz="1800" b="1" dirty="0">
                          <a:solidFill>
                            <a:srgbClr val="FF0000"/>
                          </a:solidFill>
                          <a:effectLst/>
                          <a:latin typeface="+mn-lt"/>
                          <a:ea typeface="Calibri" panose="020F0502020204030204" pitchFamily="34" charset="0"/>
                          <a:cs typeface="Calibri" panose="020F0502020204030204" pitchFamily="34" charset="0"/>
                        </a:rPr>
                        <a:t>Quantitative Reasoning-I</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2020570" algn="l"/>
                        </a:tabLst>
                      </a:pPr>
                      <a:r>
                        <a:rPr lang="en-US" sz="1800">
                          <a:effectLst/>
                          <a:latin typeface="+mn-lt"/>
                          <a:ea typeface="Calibri" panose="020F0502020204030204" pitchFamily="34" charset="0"/>
                          <a:cs typeface="Calibri" panose="020F0502020204030204" pitchFamily="34" charset="0"/>
                        </a:rPr>
                        <a:t>3(3-0)</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r>
              <a:tr h="143256">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pPr>
                      <a:r>
                        <a:rPr lang="en-US" sz="1800" b="1">
                          <a:solidFill>
                            <a:srgbClr val="FF0000"/>
                          </a:solidFill>
                          <a:effectLst/>
                          <a:latin typeface="+mn-lt"/>
                          <a:ea typeface="Calibri" panose="020F0502020204030204" pitchFamily="34" charset="0"/>
                          <a:cs typeface="Calibri" panose="020F0502020204030204" pitchFamily="34" charset="0"/>
                        </a:rPr>
                        <a:t>COM-3104</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Calibri" panose="020F0502020204030204" pitchFamily="34" charset="0"/>
                        </a:rPr>
                        <a:t>Introduction to Business</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latin typeface="+mn-lt"/>
                          <a:ea typeface="Calibri" panose="020F0502020204030204" pitchFamily="34" charset="0"/>
                          <a:cs typeface="Calibri" panose="020F0502020204030204" pitchFamily="34" charset="0"/>
                        </a:rPr>
                        <a:t>3(3-0)</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r>
              <a:tr h="0">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pPr>
                      <a:r>
                        <a:rPr lang="en-US" sz="1800" b="1">
                          <a:solidFill>
                            <a:srgbClr val="FF0000"/>
                          </a:solidFill>
                          <a:effectLst/>
                          <a:latin typeface="+mn-lt"/>
                          <a:ea typeface="Calibri" panose="020F0502020204030204" pitchFamily="34" charset="0"/>
                          <a:cs typeface="Calibri" panose="020F0502020204030204" pitchFamily="34" charset="0"/>
                        </a:rPr>
                        <a:t>ECO-3105</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Calibri" panose="020F0502020204030204" pitchFamily="34" charset="0"/>
                        </a:rPr>
                        <a:t>Economic Theory and Practice</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Calibri" panose="020F0502020204030204" pitchFamily="34" charset="0"/>
                        </a:rPr>
                        <a:t>3(3-0)</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r>
              <a:tr h="0">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pPr>
                      <a:r>
                        <a:rPr lang="en-US" sz="1800" b="1">
                          <a:solidFill>
                            <a:srgbClr val="FF0000"/>
                          </a:solidFill>
                          <a:effectLst/>
                          <a:latin typeface="+mn-lt"/>
                          <a:ea typeface="Calibri" panose="020F0502020204030204" pitchFamily="34" charset="0"/>
                          <a:cs typeface="Calibri" panose="020F0502020204030204" pitchFamily="34" charset="0"/>
                        </a:rPr>
                        <a:t>COM-3106</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latin typeface="+mn-lt"/>
                          <a:ea typeface="Calibri" panose="020F0502020204030204" pitchFamily="34" charset="0"/>
                          <a:cs typeface="Calibri" panose="020F0502020204030204" pitchFamily="34" charset="0"/>
                        </a:rPr>
                        <a:t>Financial Accounting- I</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Calibri" panose="020F0502020204030204" pitchFamily="34" charset="0"/>
                        </a:rPr>
                        <a:t>3(3-0)</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r>
              <a:tr h="0">
                <a:tc vMerge="1">
                  <a:txBody>
                    <a:bodyPr/>
                    <a:lstStyle/>
                    <a:p>
                      <a:endParaRPr lang="en-US" dirty="0"/>
                    </a:p>
                  </a:txBody>
                  <a:tcPr/>
                </a:tc>
                <a:tc vMerge="1">
                  <a:txBody>
                    <a:bodyPr/>
                    <a:lstStyle/>
                    <a:p>
                      <a:endParaRPr lang="en-US" baseline="30000" dirty="0"/>
                    </a:p>
                  </a:txBody>
                  <a:tcPr/>
                </a:tc>
                <a:tc gridSpan="2">
                  <a:txBody>
                    <a:bodyPr/>
                    <a:lstStyle/>
                    <a:p>
                      <a:pPr marL="0" marR="0">
                        <a:lnSpc>
                          <a:spcPct val="107000"/>
                        </a:lnSpc>
                        <a:spcBef>
                          <a:spcPts val="0"/>
                        </a:spcBef>
                        <a:spcAft>
                          <a:spcPts val="0"/>
                        </a:spcAft>
                      </a:pPr>
                      <a:r>
                        <a:rPr lang="en-US" sz="1800" b="1" kern="1200" dirty="0" smtClean="0">
                          <a:solidFill>
                            <a:schemeClr val="dk1"/>
                          </a:solidFill>
                          <a:effectLst/>
                          <a:latin typeface="+mn-lt"/>
                          <a:ea typeface="+mn-ea"/>
                          <a:cs typeface="+mn-cs"/>
                        </a:rPr>
                        <a:t>Semester Total Credit Hours</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hMerge="1">
                  <a:txBody>
                    <a:bodyPr/>
                    <a:lstStyle/>
                    <a:p>
                      <a:pPr marL="0" marR="0">
                        <a:lnSpc>
                          <a:spcPct val="107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smtClean="0">
                          <a:effectLst/>
                          <a:latin typeface="+mn-lt"/>
                          <a:ea typeface="Calibri" panose="020F0502020204030204" pitchFamily="34" charset="0"/>
                          <a:cs typeface="Times New Roman" panose="02020603050405020304" pitchFamily="18" charset="0"/>
                        </a:rPr>
                        <a:t>19</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9747446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062579414"/>
              </p:ext>
            </p:extLst>
          </p:nvPr>
        </p:nvGraphicFramePr>
        <p:xfrm>
          <a:off x="2051916" y="840027"/>
          <a:ext cx="7112000" cy="4508627"/>
        </p:xfrm>
        <a:graphic>
          <a:graphicData uri="http://schemas.openxmlformats.org/drawingml/2006/table">
            <a:tbl>
              <a:tblPr firstRow="1" bandRow="1">
                <a:tableStyleId>{5C22544A-7EE6-4342-B048-85BDC9FD1C3A}</a:tableStyleId>
              </a:tblPr>
              <a:tblGrid>
                <a:gridCol w="1206536"/>
                <a:gridCol w="1392850"/>
                <a:gridCol w="1473986"/>
                <a:gridCol w="1866148"/>
                <a:gridCol w="1172480"/>
              </a:tblGrid>
              <a:tr h="370840">
                <a:tc gridSpan="5">
                  <a:txBody>
                    <a:bodyPr/>
                    <a:lstStyle/>
                    <a:p>
                      <a:r>
                        <a:rPr lang="en-US" dirty="0" smtClean="0"/>
                        <a:t>                Bachelor</a:t>
                      </a:r>
                      <a:r>
                        <a:rPr lang="en-US" baseline="0" dirty="0" smtClean="0"/>
                        <a:t> of Studies (BS) </a:t>
                      </a:r>
                      <a:r>
                        <a:rPr lang="en-US" dirty="0" smtClean="0"/>
                        <a:t>Degree in  </a:t>
                      </a:r>
                    </a:p>
                    <a:p>
                      <a:r>
                        <a:rPr lang="en-US" dirty="0" smtClean="0"/>
                        <a:t>                          Chemistry/Botany/Zoology</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r>
                        <a:rPr lang="en-US" dirty="0" smtClean="0"/>
                        <a:t>Year </a:t>
                      </a:r>
                      <a:endParaRPr lang="en-US" dirty="0"/>
                    </a:p>
                  </a:txBody>
                  <a:tcPr/>
                </a:tc>
                <a:tc>
                  <a:txBody>
                    <a:bodyPr/>
                    <a:lstStyle/>
                    <a:p>
                      <a:r>
                        <a:rPr lang="en-US" dirty="0" smtClean="0"/>
                        <a:t>Semester</a:t>
                      </a:r>
                      <a:endParaRPr lang="en-US" dirty="0"/>
                    </a:p>
                  </a:txBody>
                  <a:tcPr/>
                </a:tc>
                <a:tc>
                  <a:txBody>
                    <a:bodyPr/>
                    <a:lstStyle/>
                    <a:p>
                      <a:r>
                        <a:rPr lang="en-US" dirty="0" smtClean="0"/>
                        <a:t>Course Code</a:t>
                      </a:r>
                      <a:endParaRPr lang="en-US" dirty="0"/>
                    </a:p>
                  </a:txBody>
                  <a:tcPr/>
                </a:tc>
                <a:tc>
                  <a:txBody>
                    <a:bodyPr/>
                    <a:lstStyle/>
                    <a:p>
                      <a:r>
                        <a:rPr lang="en-US" dirty="0" smtClean="0"/>
                        <a:t>Course Title</a:t>
                      </a:r>
                      <a:endParaRPr lang="en-US" dirty="0"/>
                    </a:p>
                  </a:txBody>
                  <a:tcPr/>
                </a:tc>
                <a:tc>
                  <a:txBody>
                    <a:bodyPr/>
                    <a:lstStyle/>
                    <a:p>
                      <a:r>
                        <a:rPr lang="en-US" dirty="0" smtClean="0"/>
                        <a:t>Credit </a:t>
                      </a:r>
                      <a:r>
                        <a:rPr lang="en-US" dirty="0" err="1" smtClean="0"/>
                        <a:t>Hrs</a:t>
                      </a:r>
                      <a:endParaRPr lang="en-US" dirty="0"/>
                    </a:p>
                  </a:txBody>
                  <a:tcPr/>
                </a:tc>
              </a:tr>
              <a:tr h="0">
                <a:tc rowSpan="6">
                  <a:txBody>
                    <a:bodyPr/>
                    <a:lstStyle/>
                    <a:p>
                      <a:endParaRPr lang="en-US" dirty="0"/>
                    </a:p>
                  </a:txBody>
                  <a:tcPr/>
                </a:tc>
                <a:tc rowSpan="6">
                  <a:txBody>
                    <a:bodyPr/>
                    <a:lstStyle/>
                    <a:p>
                      <a:r>
                        <a:rPr lang="en-US" dirty="0" smtClean="0"/>
                        <a:t>I</a:t>
                      </a:r>
                      <a:r>
                        <a:rPr lang="en-US" baseline="30000" dirty="0" smtClean="0"/>
                        <a:t>st </a:t>
                      </a:r>
                      <a:endParaRPr lang="en-US" baseline="30000" dirty="0"/>
                    </a:p>
                  </a:txBody>
                  <a:tcPr/>
                </a:tc>
                <a:tc>
                  <a:txBody>
                    <a:bodyPr/>
                    <a:lstStyle/>
                    <a:p>
                      <a:pPr marL="0" marR="0">
                        <a:lnSpc>
                          <a:spcPct val="107000"/>
                        </a:lnSpc>
                        <a:spcBef>
                          <a:spcPts val="0"/>
                        </a:spcBef>
                        <a:spcAft>
                          <a:spcPts val="0"/>
                        </a:spcAft>
                        <a:tabLst>
                          <a:tab pos="1273810" algn="l"/>
                        </a:tabLst>
                      </a:pPr>
                      <a:r>
                        <a:rPr lang="en-US" sz="1800" b="1" dirty="0">
                          <a:solidFill>
                            <a:srgbClr val="FF0000"/>
                          </a:solidFill>
                          <a:effectLst/>
                          <a:latin typeface="+mn-lt"/>
                          <a:ea typeface="Calibri" panose="020F0502020204030204" pitchFamily="34" charset="0"/>
                          <a:cs typeface="Times New Roman" panose="02020603050405020304" pitchFamily="18" charset="0"/>
                        </a:rPr>
                        <a:t>GEN-3101</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2020570" algn="l"/>
                        </a:tabLst>
                      </a:pPr>
                      <a:r>
                        <a:rPr lang="en-US" sz="1800" b="1" dirty="0">
                          <a:solidFill>
                            <a:srgbClr val="FF0000"/>
                          </a:solidFill>
                          <a:effectLst/>
                          <a:latin typeface="+mn-lt"/>
                          <a:ea typeface="Calibri" panose="020F0502020204030204" pitchFamily="34" charset="0"/>
                          <a:cs typeface="Times New Roman" panose="02020603050405020304" pitchFamily="18" charset="0"/>
                        </a:rPr>
                        <a:t>Functional English </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2020570" algn="l"/>
                        </a:tabLst>
                      </a:pPr>
                      <a:r>
                        <a:rPr lang="en-US" sz="1800" dirty="0">
                          <a:effectLst/>
                          <a:latin typeface="+mn-lt"/>
                          <a:ea typeface="Calibri" panose="020F0502020204030204" pitchFamily="34" charset="0"/>
                          <a:cs typeface="Times New Roman" panose="02020603050405020304" pitchFamily="18" charset="0"/>
                        </a:rPr>
                        <a:t>3(3-0) </a:t>
                      </a:r>
                    </a:p>
                  </a:txBody>
                  <a:tcPr marL="68580" marR="68580" marT="0" marB="0"/>
                </a:tc>
              </a:tr>
              <a:tr h="291592">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tabLst>
                          <a:tab pos="1273810" algn="l"/>
                        </a:tabLst>
                      </a:pPr>
                      <a:r>
                        <a:rPr lang="en-US" sz="1800" b="1">
                          <a:solidFill>
                            <a:srgbClr val="FF0000"/>
                          </a:solidFill>
                          <a:effectLst/>
                          <a:latin typeface="+mn-lt"/>
                          <a:ea typeface="Calibri" panose="020F0502020204030204" pitchFamily="34" charset="0"/>
                          <a:cs typeface="Times New Roman" panose="02020603050405020304" pitchFamily="18" charset="0"/>
                        </a:rPr>
                        <a:t>GEN-3102</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2020570" algn="l"/>
                        </a:tabLst>
                      </a:pPr>
                      <a:r>
                        <a:rPr lang="en-US" sz="1800" b="1">
                          <a:solidFill>
                            <a:srgbClr val="FF0000"/>
                          </a:solidFill>
                          <a:effectLst/>
                          <a:latin typeface="+mn-lt"/>
                          <a:ea typeface="Calibri" panose="020F0502020204030204" pitchFamily="34" charset="0"/>
                          <a:cs typeface="Times New Roman" panose="02020603050405020304" pitchFamily="18" charset="0"/>
                        </a:rPr>
                        <a:t>Environmental Science</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2020570" algn="l"/>
                        </a:tabLst>
                      </a:pPr>
                      <a:r>
                        <a:rPr lang="en-US" sz="1800">
                          <a:effectLst/>
                          <a:latin typeface="+mn-lt"/>
                          <a:ea typeface="Calibri" panose="020F0502020204030204" pitchFamily="34" charset="0"/>
                          <a:cs typeface="Times New Roman" panose="02020603050405020304" pitchFamily="18" charset="0"/>
                        </a:rPr>
                        <a:t>3(2+1)</a:t>
                      </a:r>
                    </a:p>
                  </a:txBody>
                  <a:tcPr marL="68580" marR="68580" marT="0" marB="0"/>
                </a:tc>
              </a:tr>
              <a:tr h="217424">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tabLst>
                          <a:tab pos="1273810" algn="l"/>
                        </a:tabLst>
                      </a:pPr>
                      <a:r>
                        <a:rPr lang="en-US" sz="1800" b="1">
                          <a:solidFill>
                            <a:srgbClr val="FF0000"/>
                          </a:solidFill>
                          <a:effectLst/>
                          <a:latin typeface="+mn-lt"/>
                          <a:ea typeface="Calibri" panose="020F0502020204030204" pitchFamily="34" charset="0"/>
                          <a:cs typeface="Times New Roman" panose="02020603050405020304" pitchFamily="18" charset="0"/>
                        </a:rPr>
                        <a:t>GEN-3103</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2020570" algn="l"/>
                        </a:tabLst>
                      </a:pPr>
                      <a:r>
                        <a:rPr lang="en-US" sz="1800" b="1" dirty="0">
                          <a:solidFill>
                            <a:srgbClr val="FF0000"/>
                          </a:solidFill>
                          <a:effectLst/>
                          <a:latin typeface="+mn-lt"/>
                          <a:ea typeface="Calibri" panose="020F0502020204030204" pitchFamily="34" charset="0"/>
                          <a:cs typeface="Times New Roman" panose="02020603050405020304" pitchFamily="18" charset="0"/>
                        </a:rPr>
                        <a:t>Quantitative Reasoning-I</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2020570" algn="l"/>
                        </a:tabLst>
                      </a:pPr>
                      <a:r>
                        <a:rPr lang="en-US" sz="1800">
                          <a:effectLst/>
                          <a:latin typeface="+mn-lt"/>
                          <a:ea typeface="Calibri" panose="020F0502020204030204" pitchFamily="34" charset="0"/>
                          <a:cs typeface="Times New Roman" panose="02020603050405020304" pitchFamily="18" charset="0"/>
                        </a:rPr>
                        <a:t>3(3-0)</a:t>
                      </a:r>
                    </a:p>
                  </a:txBody>
                  <a:tcPr marL="68580" marR="68580" marT="0" marB="0"/>
                </a:tc>
              </a:tr>
              <a:tr h="143256">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pPr>
                      <a:r>
                        <a:rPr lang="en-US" sz="1800" b="1">
                          <a:solidFill>
                            <a:srgbClr val="5B9BD5"/>
                          </a:solidFill>
                          <a:effectLst/>
                          <a:latin typeface="+mn-lt"/>
                          <a:ea typeface="Calibri" panose="020F0502020204030204" pitchFamily="34" charset="0"/>
                          <a:cs typeface="Times New Roman" panose="02020603050405020304" pitchFamily="18" charset="0"/>
                        </a:rPr>
                        <a:t>BOT-3104</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solidFill>
                            <a:srgbClr val="5B9BD5"/>
                          </a:solidFill>
                          <a:effectLst/>
                          <a:latin typeface="+mn-lt"/>
                          <a:ea typeface="Calibri" panose="020F0502020204030204" pitchFamily="34" charset="0"/>
                          <a:cs typeface="Times New Roman" panose="02020603050405020304" pitchFamily="18" charset="0"/>
                        </a:rPr>
                        <a:t>Introduction to Plant Sciences</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latin typeface="+mn-lt"/>
                          <a:ea typeface="Calibri" panose="020F0502020204030204" pitchFamily="34" charset="0"/>
                          <a:cs typeface="Times New Roman" panose="02020603050405020304" pitchFamily="18" charset="0"/>
                        </a:rPr>
                        <a:t>3(2+1)</a:t>
                      </a:r>
                    </a:p>
                  </a:txBody>
                  <a:tcPr marL="68580" marR="68580" marT="0" marB="0"/>
                </a:tc>
              </a:tr>
              <a:tr h="0">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pPr>
                      <a:r>
                        <a:rPr lang="en-US" sz="1800" b="1">
                          <a:effectLst/>
                          <a:latin typeface="+mn-lt"/>
                          <a:ea typeface="Calibri" panose="020F0502020204030204" pitchFamily="34" charset="0"/>
                          <a:cs typeface="Times New Roman" panose="02020603050405020304" pitchFamily="18" charset="0"/>
                        </a:rPr>
                        <a:t>ZOO-3105</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latin typeface="+mn-lt"/>
                          <a:ea typeface="Calibri" panose="020F0502020204030204" pitchFamily="34" charset="0"/>
                          <a:cs typeface="Calibri" panose="020F0502020204030204" pitchFamily="34" charset="0"/>
                        </a:rPr>
                        <a:t>Principle of Animal Life-I</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3(2+1)</a:t>
                      </a:r>
                    </a:p>
                  </a:txBody>
                  <a:tcPr marL="68580" marR="68580" marT="0" marB="0"/>
                </a:tc>
              </a:tr>
              <a:tr h="0">
                <a:tc vMerge="1">
                  <a:txBody>
                    <a:bodyPr/>
                    <a:lstStyle/>
                    <a:p>
                      <a:endParaRPr lang="en-US" dirty="0"/>
                    </a:p>
                  </a:txBody>
                  <a:tcPr/>
                </a:tc>
                <a:tc vMerge="1">
                  <a:txBody>
                    <a:bodyPr/>
                    <a:lstStyle/>
                    <a:p>
                      <a:endParaRPr lang="en-US" baseline="30000" dirty="0"/>
                    </a:p>
                  </a:txBody>
                  <a:tcPr/>
                </a:tc>
                <a:tc gridSpan="2">
                  <a:txBody>
                    <a:bodyPr/>
                    <a:lstStyle/>
                    <a:p>
                      <a:pPr marL="0" marR="0">
                        <a:lnSpc>
                          <a:spcPct val="107000"/>
                        </a:lnSpc>
                        <a:spcBef>
                          <a:spcPts val="0"/>
                        </a:spcBef>
                        <a:spcAft>
                          <a:spcPts val="0"/>
                        </a:spcAft>
                      </a:pPr>
                      <a:r>
                        <a:rPr lang="en-US" sz="1800" b="1" kern="1200" dirty="0" smtClean="0">
                          <a:solidFill>
                            <a:schemeClr val="dk1"/>
                          </a:solidFill>
                          <a:effectLst/>
                          <a:latin typeface="+mn-lt"/>
                          <a:ea typeface="+mn-ea"/>
                          <a:cs typeface="+mn-cs"/>
                        </a:rPr>
                        <a:t>Semester Total Credit Hours</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hMerge="1">
                  <a:txBody>
                    <a:bodyPr/>
                    <a:lstStyle/>
                    <a:p>
                      <a:pPr marL="0" marR="0">
                        <a:lnSpc>
                          <a:spcPct val="107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smtClean="0">
                          <a:effectLst/>
                          <a:latin typeface="+mn-lt"/>
                          <a:ea typeface="Calibri" panose="020F0502020204030204" pitchFamily="34" charset="0"/>
                          <a:cs typeface="Times New Roman" panose="02020603050405020304" pitchFamily="18" charset="0"/>
                        </a:rPr>
                        <a:t>15</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4240180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074699017"/>
              </p:ext>
            </p:extLst>
          </p:nvPr>
        </p:nvGraphicFramePr>
        <p:xfrm>
          <a:off x="2067170" y="756139"/>
          <a:ext cx="7112000" cy="5413375"/>
        </p:xfrm>
        <a:graphic>
          <a:graphicData uri="http://schemas.openxmlformats.org/drawingml/2006/table">
            <a:tbl>
              <a:tblPr firstRow="1" bandRow="1">
                <a:tableStyleId>{5C22544A-7EE6-4342-B048-85BDC9FD1C3A}</a:tableStyleId>
              </a:tblPr>
              <a:tblGrid>
                <a:gridCol w="1206536"/>
                <a:gridCol w="1392850"/>
                <a:gridCol w="1473986"/>
                <a:gridCol w="1866148"/>
                <a:gridCol w="1172480"/>
              </a:tblGrid>
              <a:tr h="370840">
                <a:tc gridSpan="5">
                  <a:txBody>
                    <a:bodyPr/>
                    <a:lstStyle/>
                    <a:p>
                      <a:r>
                        <a:rPr lang="en-US" dirty="0" smtClean="0"/>
                        <a:t> Bachelor</a:t>
                      </a:r>
                      <a:r>
                        <a:rPr lang="en-US" baseline="0" dirty="0" smtClean="0"/>
                        <a:t> of Studies (BS) </a:t>
                      </a:r>
                      <a:r>
                        <a:rPr lang="en-US" dirty="0" smtClean="0"/>
                        <a:t>Degree  in </a:t>
                      </a:r>
                      <a:r>
                        <a:rPr lang="en-US" baseline="0" dirty="0" smtClean="0"/>
                        <a:t>Physics/Math</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r>
                        <a:rPr lang="en-US" dirty="0" smtClean="0"/>
                        <a:t>Year </a:t>
                      </a:r>
                      <a:endParaRPr lang="en-US" dirty="0"/>
                    </a:p>
                  </a:txBody>
                  <a:tcPr/>
                </a:tc>
                <a:tc>
                  <a:txBody>
                    <a:bodyPr/>
                    <a:lstStyle/>
                    <a:p>
                      <a:r>
                        <a:rPr lang="en-US" dirty="0" smtClean="0"/>
                        <a:t>Semester</a:t>
                      </a:r>
                      <a:endParaRPr lang="en-US" dirty="0"/>
                    </a:p>
                  </a:txBody>
                  <a:tcPr/>
                </a:tc>
                <a:tc>
                  <a:txBody>
                    <a:bodyPr/>
                    <a:lstStyle/>
                    <a:p>
                      <a:r>
                        <a:rPr lang="en-US" dirty="0" smtClean="0"/>
                        <a:t>Course Code</a:t>
                      </a:r>
                      <a:endParaRPr lang="en-US" dirty="0"/>
                    </a:p>
                  </a:txBody>
                  <a:tcPr/>
                </a:tc>
                <a:tc>
                  <a:txBody>
                    <a:bodyPr/>
                    <a:lstStyle/>
                    <a:p>
                      <a:r>
                        <a:rPr lang="en-US" dirty="0" smtClean="0"/>
                        <a:t>Course Title</a:t>
                      </a:r>
                      <a:endParaRPr lang="en-US" dirty="0"/>
                    </a:p>
                  </a:txBody>
                  <a:tcPr/>
                </a:tc>
                <a:tc>
                  <a:txBody>
                    <a:bodyPr/>
                    <a:lstStyle/>
                    <a:p>
                      <a:r>
                        <a:rPr lang="en-US" dirty="0" smtClean="0"/>
                        <a:t>Credit </a:t>
                      </a:r>
                      <a:r>
                        <a:rPr lang="en-US" dirty="0" err="1" smtClean="0"/>
                        <a:t>Hrs</a:t>
                      </a:r>
                      <a:endParaRPr lang="en-US" dirty="0"/>
                    </a:p>
                  </a:txBody>
                  <a:tcPr/>
                </a:tc>
              </a:tr>
              <a:tr h="0">
                <a:tc rowSpan="8">
                  <a:txBody>
                    <a:bodyPr/>
                    <a:lstStyle/>
                    <a:p>
                      <a:endParaRPr lang="en-US" dirty="0"/>
                    </a:p>
                  </a:txBody>
                  <a:tcPr/>
                </a:tc>
                <a:tc rowSpan="8">
                  <a:txBody>
                    <a:bodyPr/>
                    <a:lstStyle/>
                    <a:p>
                      <a:r>
                        <a:rPr lang="en-US" dirty="0" smtClean="0"/>
                        <a:t>I</a:t>
                      </a:r>
                      <a:r>
                        <a:rPr lang="en-US" baseline="30000" dirty="0" smtClean="0"/>
                        <a:t>st </a:t>
                      </a:r>
                      <a:endParaRPr lang="en-US" baseline="30000" dirty="0"/>
                    </a:p>
                  </a:txBody>
                  <a:tcPr/>
                </a:tc>
                <a:tc>
                  <a:txBody>
                    <a:bodyPr/>
                    <a:lstStyle/>
                    <a:p>
                      <a:pPr marL="0" marR="0">
                        <a:lnSpc>
                          <a:spcPct val="107000"/>
                        </a:lnSpc>
                        <a:spcBef>
                          <a:spcPts val="0"/>
                        </a:spcBef>
                        <a:spcAft>
                          <a:spcPts val="0"/>
                        </a:spcAft>
                        <a:tabLst>
                          <a:tab pos="1273810" algn="l"/>
                        </a:tabLst>
                      </a:pPr>
                      <a:r>
                        <a:rPr lang="en-US" sz="1800" b="1">
                          <a:solidFill>
                            <a:srgbClr val="FF0000"/>
                          </a:solidFill>
                          <a:effectLst/>
                          <a:latin typeface="+mn-lt"/>
                          <a:ea typeface="Calibri" panose="020F0502020204030204" pitchFamily="34" charset="0"/>
                          <a:cs typeface="Times New Roman" panose="02020603050405020304" pitchFamily="18" charset="0"/>
                        </a:rPr>
                        <a:t>GEN-3101</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indent="0" algn="l" defTabSz="457200" rtl="0" eaLnBrk="1" fontAlgn="auto" latinLnBrk="0" hangingPunct="1">
                        <a:lnSpc>
                          <a:spcPct val="107000"/>
                        </a:lnSpc>
                        <a:spcBef>
                          <a:spcPts val="0"/>
                        </a:spcBef>
                        <a:spcAft>
                          <a:spcPts val="0"/>
                        </a:spcAft>
                        <a:buClrTx/>
                        <a:buSzTx/>
                        <a:buFontTx/>
                        <a:buNone/>
                        <a:tabLst>
                          <a:tab pos="2020570" algn="l"/>
                        </a:tabLst>
                        <a:defRPr/>
                      </a:pPr>
                      <a:r>
                        <a:rPr lang="en-US" sz="1800" b="1" dirty="0" smtClean="0">
                          <a:solidFill>
                            <a:srgbClr val="FF0000"/>
                          </a:solidFill>
                          <a:effectLst/>
                          <a:latin typeface="+mn-lt"/>
                          <a:ea typeface="Calibri" panose="020F0502020204030204" pitchFamily="34" charset="0"/>
                          <a:cs typeface="Times New Roman" panose="02020603050405020304" pitchFamily="18" charset="0"/>
                        </a:rPr>
                        <a:t>Islamic Studies</a:t>
                      </a:r>
                      <a:endParaRPr lang="en-US" sz="1800" dirty="0" smtClean="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2020570" algn="l"/>
                        </a:tabLst>
                      </a:pPr>
                      <a:r>
                        <a:rPr lang="en-US" sz="1800">
                          <a:effectLst/>
                          <a:latin typeface="+mn-lt"/>
                          <a:ea typeface="Calibri" panose="020F0502020204030204" pitchFamily="34" charset="0"/>
                          <a:cs typeface="Times New Roman" panose="02020603050405020304" pitchFamily="18" charset="0"/>
                        </a:rPr>
                        <a:t>3(3-0) </a:t>
                      </a:r>
                    </a:p>
                  </a:txBody>
                  <a:tcPr marL="68580" marR="68580" marT="0" marB="0"/>
                </a:tc>
              </a:tr>
              <a:tr h="291592">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tabLst>
                          <a:tab pos="1273810" algn="l"/>
                        </a:tabLst>
                      </a:pPr>
                      <a:r>
                        <a:rPr lang="en-US" sz="1800" b="1">
                          <a:solidFill>
                            <a:srgbClr val="FF0000"/>
                          </a:solidFill>
                          <a:effectLst/>
                          <a:latin typeface="+mn-lt"/>
                          <a:ea typeface="Calibri" panose="020F0502020204030204" pitchFamily="34" charset="0"/>
                          <a:cs typeface="Times New Roman" panose="02020603050405020304" pitchFamily="18" charset="0"/>
                        </a:rPr>
                        <a:t>GEN-3102</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2020570" algn="l"/>
                        </a:tabLst>
                      </a:pPr>
                      <a:r>
                        <a:rPr lang="en-US" sz="1800" b="1" dirty="0" smtClean="0">
                          <a:solidFill>
                            <a:srgbClr val="FF0000"/>
                          </a:solidFill>
                          <a:effectLst/>
                          <a:latin typeface="+mn-lt"/>
                          <a:ea typeface="Calibri" panose="020F0502020204030204" pitchFamily="34" charset="0"/>
                          <a:cs typeface="Times New Roman" panose="02020603050405020304" pitchFamily="18" charset="0"/>
                        </a:rPr>
                        <a:t>Functional English</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2020570" algn="l"/>
                        </a:tabLst>
                      </a:pPr>
                      <a:r>
                        <a:rPr lang="en-US" sz="1800" dirty="0">
                          <a:effectLst/>
                          <a:latin typeface="+mn-lt"/>
                          <a:ea typeface="Calibri" panose="020F0502020204030204" pitchFamily="34" charset="0"/>
                          <a:cs typeface="Times New Roman" panose="02020603050405020304" pitchFamily="18" charset="0"/>
                        </a:rPr>
                        <a:t>3(2+1)</a:t>
                      </a:r>
                    </a:p>
                  </a:txBody>
                  <a:tcPr marL="68580" marR="68580" marT="0" marB="0"/>
                </a:tc>
              </a:tr>
              <a:tr h="217424">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tabLst>
                          <a:tab pos="1273810" algn="l"/>
                        </a:tabLst>
                      </a:pPr>
                      <a:r>
                        <a:rPr lang="en-US" sz="1800" b="1">
                          <a:solidFill>
                            <a:srgbClr val="FF0000"/>
                          </a:solidFill>
                          <a:effectLst/>
                          <a:latin typeface="+mn-lt"/>
                          <a:ea typeface="Calibri" panose="020F0502020204030204" pitchFamily="34" charset="0"/>
                          <a:cs typeface="Times New Roman" panose="02020603050405020304" pitchFamily="18" charset="0"/>
                        </a:rPr>
                        <a:t>GEN-3103</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indent="0" algn="l" defTabSz="457200" rtl="0" eaLnBrk="1" fontAlgn="auto" latinLnBrk="0" hangingPunct="1">
                        <a:lnSpc>
                          <a:spcPct val="107000"/>
                        </a:lnSpc>
                        <a:spcBef>
                          <a:spcPts val="0"/>
                        </a:spcBef>
                        <a:spcAft>
                          <a:spcPts val="0"/>
                        </a:spcAft>
                        <a:buClrTx/>
                        <a:buSzTx/>
                        <a:buFontTx/>
                        <a:buNone/>
                        <a:tabLst>
                          <a:tab pos="2020570" algn="l"/>
                        </a:tabLst>
                        <a:defRPr/>
                      </a:pPr>
                      <a:r>
                        <a:rPr lang="en-US" sz="1800" b="1" dirty="0" smtClean="0">
                          <a:solidFill>
                            <a:srgbClr val="FF0000"/>
                          </a:solidFill>
                          <a:effectLst/>
                          <a:latin typeface="+mn-lt"/>
                          <a:ea typeface="Calibri" panose="020F0502020204030204" pitchFamily="34" charset="0"/>
                          <a:cs typeface="Times New Roman" panose="02020603050405020304" pitchFamily="18" charset="0"/>
                        </a:rPr>
                        <a:t>Environmental Science</a:t>
                      </a:r>
                      <a:endParaRPr lang="en-US" sz="1800" dirty="0" smtClean="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2020570" algn="l"/>
                        </a:tabLst>
                      </a:pPr>
                      <a:r>
                        <a:rPr lang="en-US" sz="1800" dirty="0">
                          <a:effectLst/>
                          <a:latin typeface="+mn-lt"/>
                          <a:ea typeface="Calibri" panose="020F0502020204030204" pitchFamily="34" charset="0"/>
                          <a:cs typeface="Times New Roman" panose="02020603050405020304" pitchFamily="18" charset="0"/>
                        </a:rPr>
                        <a:t>3(3-0)</a:t>
                      </a:r>
                    </a:p>
                  </a:txBody>
                  <a:tcPr marL="68580" marR="68580" marT="0" marB="0"/>
                </a:tc>
              </a:tr>
              <a:tr h="143256">
                <a:tc vMerge="1">
                  <a:txBody>
                    <a:bodyPr/>
                    <a:lstStyle/>
                    <a:p>
                      <a:endParaRPr lang="en-US"/>
                    </a:p>
                  </a:txBody>
                  <a:tcPr/>
                </a:tc>
                <a:tc vMerge="1">
                  <a:txBody>
                    <a:bodyPr/>
                    <a:lstStyle/>
                    <a:p>
                      <a:endParaRPr lang="en-US"/>
                    </a:p>
                  </a:txBody>
                  <a:tcPr/>
                </a:tc>
                <a:tc>
                  <a:txBody>
                    <a:bodyPr/>
                    <a:lstStyle/>
                    <a:p>
                      <a:pPr marL="0" marR="0" indent="0" algn="l" defTabSz="457200" rtl="0" eaLnBrk="1" fontAlgn="auto" latinLnBrk="0" hangingPunct="1">
                        <a:lnSpc>
                          <a:spcPct val="107000"/>
                        </a:lnSpc>
                        <a:spcBef>
                          <a:spcPts val="0"/>
                        </a:spcBef>
                        <a:spcAft>
                          <a:spcPts val="0"/>
                        </a:spcAft>
                        <a:buClrTx/>
                        <a:buSzTx/>
                        <a:buFontTx/>
                        <a:buNone/>
                        <a:tabLst/>
                        <a:defRPr/>
                      </a:pPr>
                      <a:r>
                        <a:rPr lang="en-US" sz="1800" b="1" dirty="0" smtClean="0">
                          <a:effectLst/>
                          <a:latin typeface="+mn-lt"/>
                          <a:ea typeface="Calibri" panose="020F0502020204030204" pitchFamily="34" charset="0"/>
                          <a:cs typeface="Times New Roman" panose="02020603050405020304" pitchFamily="18" charset="0"/>
                        </a:rPr>
                        <a:t>MAT-3104</a:t>
                      </a:r>
                    </a:p>
                    <a:p>
                      <a:pPr marL="0" marR="0">
                        <a:lnSpc>
                          <a:spcPct val="107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smtClean="0">
                          <a:solidFill>
                            <a:srgbClr val="000000"/>
                          </a:solidFill>
                          <a:effectLst/>
                          <a:latin typeface="+mn-lt"/>
                          <a:ea typeface="Calibri" panose="020F0502020204030204" pitchFamily="34" charset="0"/>
                          <a:cs typeface="Times New Roman" panose="02020603050405020304" pitchFamily="18" charset="0"/>
                        </a:rPr>
                        <a:t>Calculus-I </a:t>
                      </a:r>
                      <a:endParaRPr lang="en-US" sz="1800" b="1"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3(3-0)</a:t>
                      </a:r>
                    </a:p>
                  </a:txBody>
                  <a:tcPr marL="68580" marR="68580" marT="0" marB="0"/>
                </a:tc>
              </a:tr>
              <a:tr h="143256">
                <a:tc vMerge="1">
                  <a:txBody>
                    <a:bodyPr/>
                    <a:lstStyle/>
                    <a:p>
                      <a:endParaRPr lang="en-US"/>
                    </a:p>
                  </a:txBody>
                  <a:tcPr/>
                </a:tc>
                <a:tc vMerge="1">
                  <a:txBody>
                    <a:bodyPr/>
                    <a:lstStyle/>
                    <a:p>
                      <a:endParaRPr lang="en-US"/>
                    </a:p>
                  </a:txBody>
                  <a:tcPr/>
                </a:tc>
                <a:tc>
                  <a:txBody>
                    <a:bodyPr/>
                    <a:lstStyle/>
                    <a:p>
                      <a:pPr marL="0" marR="0" indent="0" algn="l" defTabSz="457200" rtl="0" eaLnBrk="1" fontAlgn="auto" latinLnBrk="0" hangingPunct="1">
                        <a:lnSpc>
                          <a:spcPct val="107000"/>
                        </a:lnSpc>
                        <a:spcBef>
                          <a:spcPts val="0"/>
                        </a:spcBef>
                        <a:spcAft>
                          <a:spcPts val="0"/>
                        </a:spcAft>
                        <a:buClrTx/>
                        <a:buSzTx/>
                        <a:buFontTx/>
                        <a:buNone/>
                        <a:tabLst/>
                        <a:defRPr/>
                      </a:pPr>
                      <a:r>
                        <a:rPr lang="en-US" sz="1800" b="1" dirty="0" smtClean="0">
                          <a:effectLst/>
                          <a:latin typeface="+mn-lt"/>
                          <a:ea typeface="Calibri" panose="020F0502020204030204" pitchFamily="34" charset="0"/>
                          <a:cs typeface="Times New Roman" panose="02020603050405020304" pitchFamily="18" charset="0"/>
                        </a:rPr>
                        <a:t>MAT-3105</a:t>
                      </a:r>
                      <a:endParaRPr lang="en-US" sz="1800" dirty="0" smtClean="0">
                        <a:effectLst/>
                        <a:latin typeface="+mn-l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indent="0" algn="l" defTabSz="457200" rtl="0" eaLnBrk="1" fontAlgn="auto" latinLnBrk="0" hangingPunct="1">
                        <a:lnSpc>
                          <a:spcPct val="107000"/>
                        </a:lnSpc>
                        <a:spcBef>
                          <a:spcPts val="0"/>
                        </a:spcBef>
                        <a:spcAft>
                          <a:spcPts val="0"/>
                        </a:spcAft>
                        <a:buClrTx/>
                        <a:buSzTx/>
                        <a:buFontTx/>
                        <a:buNone/>
                        <a:tabLst/>
                        <a:defRPr/>
                      </a:pPr>
                      <a:r>
                        <a:rPr lang="en-US" sz="1800" b="1" dirty="0" smtClean="0">
                          <a:solidFill>
                            <a:srgbClr val="000000"/>
                          </a:solidFill>
                          <a:effectLst/>
                          <a:latin typeface="+mn-lt"/>
                          <a:ea typeface="Times New Roman" panose="02020603050405020304" pitchFamily="18" charset="0"/>
                          <a:cs typeface="Times New Roman" panose="02020603050405020304" pitchFamily="18" charset="0"/>
                        </a:rPr>
                        <a:t>Vector Mechanics and Statics</a:t>
                      </a:r>
                      <a:r>
                        <a:rPr lang="en-US" sz="1800" b="1" dirty="0" smtClean="0">
                          <a:solidFill>
                            <a:srgbClr val="000000"/>
                          </a:solidFill>
                          <a:effectLst/>
                          <a:latin typeface="+mn-lt"/>
                          <a:ea typeface="Calibri" panose="020F0502020204030204" pitchFamily="34" charset="0"/>
                          <a:cs typeface="Times New Roman" panose="02020603050405020304" pitchFamily="18" charset="0"/>
                        </a:rPr>
                        <a:t>	</a:t>
                      </a:r>
                      <a:endParaRPr lang="en-US" sz="1800" b="1" dirty="0" smtClean="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indent="0" algn="l" defTabSz="457200" rtl="0" eaLnBrk="1" fontAlgn="auto" latinLnBrk="0" hangingPunct="1">
                        <a:lnSpc>
                          <a:spcPct val="107000"/>
                        </a:lnSpc>
                        <a:spcBef>
                          <a:spcPts val="0"/>
                        </a:spcBef>
                        <a:spcAft>
                          <a:spcPts val="0"/>
                        </a:spcAft>
                        <a:buClrTx/>
                        <a:buSzTx/>
                        <a:buFontTx/>
                        <a:buNone/>
                        <a:tabLst/>
                        <a:defRPr/>
                      </a:pPr>
                      <a:r>
                        <a:rPr lang="en-US" sz="1800" dirty="0" smtClean="0">
                          <a:effectLst/>
                          <a:latin typeface="+mn-lt"/>
                          <a:ea typeface="Calibri" panose="020F0502020204030204" pitchFamily="34" charset="0"/>
                          <a:cs typeface="Times New Roman" panose="02020603050405020304" pitchFamily="18" charset="0"/>
                        </a:rPr>
                        <a:t>3(3-0)</a:t>
                      </a:r>
                    </a:p>
                    <a:p>
                      <a:pPr marL="0" marR="0">
                        <a:lnSpc>
                          <a:spcPct val="107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r>
              <a:tr h="0">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pPr>
                      <a:r>
                        <a:rPr lang="en-US" sz="1800" b="1" dirty="0" smtClean="0">
                          <a:solidFill>
                            <a:srgbClr val="5B9BD5"/>
                          </a:solidFill>
                          <a:effectLst/>
                          <a:latin typeface="+mn-lt"/>
                          <a:ea typeface="Calibri" panose="020F0502020204030204" pitchFamily="34" charset="0"/>
                          <a:cs typeface="Times New Roman" panose="02020603050405020304" pitchFamily="18" charset="0"/>
                        </a:rPr>
                        <a:t>PHY-3106</a:t>
                      </a:r>
                      <a:endParaRPr lang="en-US" sz="1800" b="1"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indent="0" algn="l" defTabSz="457200" rtl="0" eaLnBrk="1" fontAlgn="auto" latinLnBrk="0" hangingPunct="1">
                        <a:lnSpc>
                          <a:spcPct val="107000"/>
                        </a:lnSpc>
                        <a:spcBef>
                          <a:spcPts val="0"/>
                        </a:spcBef>
                        <a:spcAft>
                          <a:spcPts val="0"/>
                        </a:spcAft>
                        <a:buClrTx/>
                        <a:buSzTx/>
                        <a:buFontTx/>
                        <a:buNone/>
                        <a:tabLst/>
                        <a:defRPr/>
                      </a:pPr>
                      <a:r>
                        <a:rPr lang="en-US" sz="1800" b="1" dirty="0" smtClean="0">
                          <a:solidFill>
                            <a:srgbClr val="5B9BD5"/>
                          </a:solidFill>
                          <a:effectLst/>
                          <a:latin typeface="+mn-lt"/>
                          <a:ea typeface="Calibri" panose="020F0502020204030204" pitchFamily="34" charset="0"/>
                          <a:cs typeface="Times New Roman" panose="02020603050405020304" pitchFamily="18" charset="0"/>
                        </a:rPr>
                        <a:t>Mechanics and Theory of Relativity</a:t>
                      </a:r>
                      <a:endParaRPr lang="en-US" sz="1800" b="1" dirty="0" smtClean="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0" dirty="0">
                          <a:effectLst/>
                          <a:latin typeface="+mn-lt"/>
                          <a:ea typeface="Calibri" panose="020F0502020204030204" pitchFamily="34" charset="0"/>
                          <a:cs typeface="Times New Roman" panose="02020603050405020304" pitchFamily="18" charset="0"/>
                        </a:rPr>
                        <a:t>3(3-0)</a:t>
                      </a:r>
                    </a:p>
                  </a:txBody>
                  <a:tcPr marL="68580" marR="68580" marT="0" marB="0"/>
                </a:tc>
              </a:tr>
              <a:tr h="0">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pPr>
                      <a:r>
                        <a:rPr lang="en-US" sz="1800" b="1" dirty="0">
                          <a:solidFill>
                            <a:srgbClr val="5B9BD5"/>
                          </a:solidFill>
                          <a:effectLst/>
                          <a:latin typeface="+mn-lt"/>
                          <a:ea typeface="Calibri" panose="020F0502020204030204" pitchFamily="34" charset="0"/>
                          <a:cs typeface="Times New Roman" panose="02020603050405020304" pitchFamily="18" charset="0"/>
                        </a:rPr>
                        <a:t>PHY-3107</a:t>
                      </a:r>
                      <a:endParaRPr lang="en-US" sz="1800" b="1"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205865" algn="ctr"/>
                        </a:tabLst>
                      </a:pPr>
                      <a:r>
                        <a:rPr lang="en-US" sz="1800" b="1" dirty="0">
                          <a:solidFill>
                            <a:srgbClr val="5B9BD5"/>
                          </a:solidFill>
                          <a:effectLst/>
                          <a:latin typeface="+mn-lt"/>
                          <a:ea typeface="Times New Roman" panose="02020603050405020304" pitchFamily="18" charset="0"/>
                          <a:cs typeface="Times New Roman" panose="02020603050405020304" pitchFamily="18" charset="0"/>
                        </a:rPr>
                        <a:t>Physics Lab-I</a:t>
                      </a:r>
                      <a:endParaRPr lang="en-US" sz="1800" b="1"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0" dirty="0">
                          <a:effectLst/>
                          <a:latin typeface="+mn-lt"/>
                          <a:ea typeface="Calibri" panose="020F0502020204030204" pitchFamily="34" charset="0"/>
                          <a:cs typeface="Times New Roman" panose="02020603050405020304" pitchFamily="18" charset="0"/>
                        </a:rPr>
                        <a:t>1(0-1)</a:t>
                      </a:r>
                    </a:p>
                  </a:txBody>
                  <a:tcPr marL="68580" marR="68580" marT="0" marB="0"/>
                </a:tc>
              </a:tr>
              <a:tr h="0">
                <a:tc vMerge="1">
                  <a:txBody>
                    <a:bodyPr/>
                    <a:lstStyle/>
                    <a:p>
                      <a:endParaRPr lang="en-US" dirty="0"/>
                    </a:p>
                  </a:txBody>
                  <a:tcPr/>
                </a:tc>
                <a:tc vMerge="1">
                  <a:txBody>
                    <a:bodyPr/>
                    <a:lstStyle/>
                    <a:p>
                      <a:endParaRPr lang="en-US" baseline="30000" dirty="0"/>
                    </a:p>
                  </a:txBody>
                  <a:tcPr/>
                </a:tc>
                <a:tc gridSpan="2">
                  <a:txBody>
                    <a:bodyPr/>
                    <a:lstStyle/>
                    <a:p>
                      <a:pPr marL="0" marR="0">
                        <a:lnSpc>
                          <a:spcPct val="107000"/>
                        </a:lnSpc>
                        <a:spcBef>
                          <a:spcPts val="0"/>
                        </a:spcBef>
                        <a:spcAft>
                          <a:spcPts val="0"/>
                        </a:spcAft>
                      </a:pPr>
                      <a:r>
                        <a:rPr lang="en-US" sz="1800" b="1" kern="1200" dirty="0" smtClean="0">
                          <a:solidFill>
                            <a:schemeClr val="dk1"/>
                          </a:solidFill>
                          <a:effectLst/>
                          <a:latin typeface="+mn-lt"/>
                          <a:ea typeface="+mn-ea"/>
                          <a:cs typeface="+mn-cs"/>
                        </a:rPr>
                        <a:t>Semester Total Credit Hours</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hMerge="1">
                  <a:txBody>
                    <a:bodyPr/>
                    <a:lstStyle/>
                    <a:p>
                      <a:pPr marL="0" marR="0">
                        <a:lnSpc>
                          <a:spcPct val="107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smtClean="0">
                          <a:effectLst/>
                          <a:latin typeface="+mn-lt"/>
                          <a:ea typeface="Calibri" panose="020F0502020204030204" pitchFamily="34" charset="0"/>
                          <a:cs typeface="Times New Roman" panose="02020603050405020304" pitchFamily="18" charset="0"/>
                        </a:rPr>
                        <a:t>19</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1139727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693520878"/>
              </p:ext>
            </p:extLst>
          </p:nvPr>
        </p:nvGraphicFramePr>
        <p:xfrm>
          <a:off x="1227220" y="756139"/>
          <a:ext cx="9529011" cy="3676650"/>
        </p:xfrm>
        <a:graphic>
          <a:graphicData uri="http://schemas.openxmlformats.org/drawingml/2006/table">
            <a:tbl>
              <a:tblPr firstRow="1" bandRow="1">
                <a:tableStyleId>{5C22544A-7EE6-4342-B048-85BDC9FD1C3A}</a:tableStyleId>
              </a:tblPr>
              <a:tblGrid>
                <a:gridCol w="1616578"/>
                <a:gridCol w="1866210"/>
                <a:gridCol w="1759409"/>
                <a:gridCol w="2715868"/>
                <a:gridCol w="1570946"/>
              </a:tblGrid>
              <a:tr h="370840">
                <a:tc gridSpan="5">
                  <a:txBody>
                    <a:bodyPr/>
                    <a:lstStyle/>
                    <a:p>
                      <a:r>
                        <a:rPr lang="en-US" dirty="0" smtClean="0"/>
                        <a:t> Bachelor</a:t>
                      </a:r>
                      <a:r>
                        <a:rPr lang="en-US" baseline="0" dirty="0" smtClean="0"/>
                        <a:t> of Studies (BS) </a:t>
                      </a:r>
                      <a:r>
                        <a:rPr lang="en-US" dirty="0" smtClean="0"/>
                        <a:t>Degree  in </a:t>
                      </a:r>
                      <a:r>
                        <a:rPr lang="en-US" baseline="0" dirty="0" smtClean="0"/>
                        <a:t>Islamiat/Economics/Psychology/Sociology</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r>
                        <a:rPr lang="en-US" dirty="0" smtClean="0"/>
                        <a:t>Year </a:t>
                      </a:r>
                      <a:endParaRPr lang="en-US" dirty="0"/>
                    </a:p>
                  </a:txBody>
                  <a:tcPr/>
                </a:tc>
                <a:tc>
                  <a:txBody>
                    <a:bodyPr/>
                    <a:lstStyle/>
                    <a:p>
                      <a:r>
                        <a:rPr lang="en-US" dirty="0" smtClean="0"/>
                        <a:t>Semester</a:t>
                      </a:r>
                      <a:endParaRPr lang="en-US" dirty="0"/>
                    </a:p>
                  </a:txBody>
                  <a:tcPr/>
                </a:tc>
                <a:tc>
                  <a:txBody>
                    <a:bodyPr/>
                    <a:lstStyle/>
                    <a:p>
                      <a:r>
                        <a:rPr lang="en-US" dirty="0" smtClean="0"/>
                        <a:t>Course Code</a:t>
                      </a:r>
                      <a:endParaRPr lang="en-US" dirty="0"/>
                    </a:p>
                  </a:txBody>
                  <a:tcPr/>
                </a:tc>
                <a:tc>
                  <a:txBody>
                    <a:bodyPr/>
                    <a:lstStyle/>
                    <a:p>
                      <a:r>
                        <a:rPr lang="en-US" dirty="0" smtClean="0"/>
                        <a:t>Course Title</a:t>
                      </a:r>
                      <a:endParaRPr lang="en-US" dirty="0"/>
                    </a:p>
                  </a:txBody>
                  <a:tcPr/>
                </a:tc>
                <a:tc>
                  <a:txBody>
                    <a:bodyPr/>
                    <a:lstStyle/>
                    <a:p>
                      <a:r>
                        <a:rPr lang="en-US" dirty="0" smtClean="0"/>
                        <a:t>Credit </a:t>
                      </a:r>
                      <a:r>
                        <a:rPr lang="en-US" dirty="0" err="1" smtClean="0"/>
                        <a:t>Hrs</a:t>
                      </a:r>
                      <a:endParaRPr lang="en-US" dirty="0"/>
                    </a:p>
                  </a:txBody>
                  <a:tcPr/>
                </a:tc>
              </a:tr>
              <a:tr h="0">
                <a:tc rowSpan="7">
                  <a:txBody>
                    <a:bodyPr/>
                    <a:lstStyle/>
                    <a:p>
                      <a:endParaRPr lang="en-US" dirty="0"/>
                    </a:p>
                  </a:txBody>
                  <a:tcPr/>
                </a:tc>
                <a:tc rowSpan="7">
                  <a:txBody>
                    <a:bodyPr/>
                    <a:lstStyle/>
                    <a:p>
                      <a:r>
                        <a:rPr lang="en-US" dirty="0" smtClean="0"/>
                        <a:t>I</a:t>
                      </a:r>
                      <a:r>
                        <a:rPr lang="en-US" baseline="30000" dirty="0" smtClean="0"/>
                        <a:t>st </a:t>
                      </a:r>
                      <a:endParaRPr lang="en-US" baseline="30000" dirty="0"/>
                    </a:p>
                  </a:txBody>
                  <a:tcPr/>
                </a:tc>
                <a:tc>
                  <a:txBody>
                    <a:bodyPr/>
                    <a:lstStyle/>
                    <a:p>
                      <a:pPr marL="0" marR="0">
                        <a:lnSpc>
                          <a:spcPct val="107000"/>
                        </a:lnSpc>
                        <a:spcBef>
                          <a:spcPts val="0"/>
                        </a:spcBef>
                        <a:spcAft>
                          <a:spcPts val="0"/>
                        </a:spcAft>
                        <a:tabLst>
                          <a:tab pos="1273810" algn="l"/>
                        </a:tabLst>
                      </a:pPr>
                      <a:r>
                        <a:rPr lang="en-US" sz="1800" b="1">
                          <a:solidFill>
                            <a:srgbClr val="FF0000"/>
                          </a:solidFill>
                          <a:effectLst/>
                          <a:latin typeface="+mn-lt"/>
                          <a:ea typeface="Calibri" panose="020F0502020204030204" pitchFamily="34" charset="0"/>
                          <a:cs typeface="Times New Roman" panose="02020603050405020304" pitchFamily="18" charset="0"/>
                        </a:rPr>
                        <a:t>GEN-3101</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2020570" algn="l"/>
                        </a:tabLst>
                      </a:pPr>
                      <a:r>
                        <a:rPr lang="en-US" sz="1800" b="1" dirty="0" smtClean="0">
                          <a:solidFill>
                            <a:srgbClr val="FF0000"/>
                          </a:solidFill>
                          <a:effectLst/>
                          <a:latin typeface="+mn-lt"/>
                          <a:ea typeface="Calibri" panose="020F0502020204030204" pitchFamily="34" charset="0"/>
                          <a:cs typeface="Times New Roman" panose="02020603050405020304" pitchFamily="18" charset="0"/>
                        </a:rPr>
                        <a:t>Functional English </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2020570" algn="l"/>
                        </a:tabLst>
                      </a:pPr>
                      <a:r>
                        <a:rPr lang="en-US" sz="1800">
                          <a:effectLst/>
                          <a:latin typeface="+mn-lt"/>
                          <a:ea typeface="Calibri" panose="020F0502020204030204" pitchFamily="34" charset="0"/>
                          <a:cs typeface="Times New Roman" panose="02020603050405020304" pitchFamily="18" charset="0"/>
                        </a:rPr>
                        <a:t>3(3-0) </a:t>
                      </a:r>
                    </a:p>
                  </a:txBody>
                  <a:tcPr marL="68580" marR="68580" marT="0" marB="0"/>
                </a:tc>
              </a:tr>
              <a:tr h="291592">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tabLst>
                          <a:tab pos="1273810" algn="l"/>
                        </a:tabLst>
                      </a:pPr>
                      <a:r>
                        <a:rPr lang="en-US" sz="1800" b="1">
                          <a:solidFill>
                            <a:srgbClr val="FF0000"/>
                          </a:solidFill>
                          <a:effectLst/>
                          <a:latin typeface="+mn-lt"/>
                          <a:ea typeface="Calibri" panose="020F0502020204030204" pitchFamily="34" charset="0"/>
                          <a:cs typeface="Times New Roman" panose="02020603050405020304" pitchFamily="18" charset="0"/>
                        </a:rPr>
                        <a:t>GEN-3102</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2020570" algn="l"/>
                        </a:tabLst>
                      </a:pPr>
                      <a:r>
                        <a:rPr lang="en-US" sz="1800" b="1" dirty="0" smtClean="0">
                          <a:solidFill>
                            <a:srgbClr val="FF0000"/>
                          </a:solidFill>
                          <a:effectLst/>
                          <a:latin typeface="+mn-lt"/>
                          <a:ea typeface="Calibri" panose="020F0502020204030204" pitchFamily="34" charset="0"/>
                          <a:cs typeface="Times New Roman" panose="02020603050405020304" pitchFamily="18" charset="0"/>
                        </a:rPr>
                        <a:t>Quantitative Reasoning-I</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2020570" algn="l"/>
                        </a:tabLst>
                      </a:pPr>
                      <a:r>
                        <a:rPr lang="en-US" sz="1800" dirty="0">
                          <a:effectLst/>
                          <a:latin typeface="+mn-lt"/>
                          <a:ea typeface="Calibri" panose="020F0502020204030204" pitchFamily="34" charset="0"/>
                          <a:cs typeface="Times New Roman" panose="02020603050405020304" pitchFamily="18" charset="0"/>
                        </a:rPr>
                        <a:t>3(2+1)</a:t>
                      </a:r>
                    </a:p>
                  </a:txBody>
                  <a:tcPr marL="68580" marR="68580" marT="0" marB="0"/>
                </a:tc>
              </a:tr>
              <a:tr h="217424">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tabLst>
                          <a:tab pos="1273810" algn="l"/>
                        </a:tabLst>
                      </a:pPr>
                      <a:r>
                        <a:rPr lang="en-US" sz="1800" b="1">
                          <a:solidFill>
                            <a:srgbClr val="FF0000"/>
                          </a:solidFill>
                          <a:effectLst/>
                          <a:latin typeface="+mn-lt"/>
                          <a:ea typeface="Calibri" panose="020F0502020204030204" pitchFamily="34" charset="0"/>
                          <a:cs typeface="Times New Roman" panose="02020603050405020304" pitchFamily="18" charset="0"/>
                        </a:rPr>
                        <a:t>GEN-3103</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indent="0" algn="l" defTabSz="457200" rtl="0" eaLnBrk="1" fontAlgn="auto" latinLnBrk="0" hangingPunct="1">
                        <a:lnSpc>
                          <a:spcPct val="107000"/>
                        </a:lnSpc>
                        <a:spcBef>
                          <a:spcPts val="0"/>
                        </a:spcBef>
                        <a:spcAft>
                          <a:spcPts val="0"/>
                        </a:spcAft>
                        <a:buClrTx/>
                        <a:buSzTx/>
                        <a:buFontTx/>
                        <a:buNone/>
                        <a:tabLst>
                          <a:tab pos="2020570" algn="l"/>
                        </a:tabLst>
                        <a:defRPr/>
                      </a:pPr>
                      <a:r>
                        <a:rPr lang="en-US" sz="1800" b="1" dirty="0" smtClean="0">
                          <a:solidFill>
                            <a:srgbClr val="FF0000"/>
                          </a:solidFill>
                          <a:effectLst/>
                          <a:latin typeface="+mn-lt"/>
                          <a:ea typeface="Calibri" panose="020F0502020204030204" pitchFamily="34" charset="0"/>
                          <a:cs typeface="Times New Roman" panose="02020603050405020304" pitchFamily="18" charset="0"/>
                        </a:rPr>
                        <a:t>Islamic Studies</a:t>
                      </a:r>
                      <a:endParaRPr lang="en-US" sz="1800" dirty="0" smtClean="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2020570" algn="l"/>
                        </a:tabLst>
                      </a:pPr>
                      <a:r>
                        <a:rPr lang="en-US" sz="1800" dirty="0">
                          <a:effectLst/>
                          <a:latin typeface="+mn-lt"/>
                          <a:ea typeface="Calibri" panose="020F0502020204030204" pitchFamily="34" charset="0"/>
                          <a:cs typeface="Times New Roman" panose="02020603050405020304" pitchFamily="18" charset="0"/>
                        </a:rPr>
                        <a:t>3(3-0)</a:t>
                      </a:r>
                    </a:p>
                  </a:txBody>
                  <a:tcPr marL="68580" marR="68580" marT="0" marB="0"/>
                </a:tc>
              </a:tr>
              <a:tr h="143256">
                <a:tc vMerge="1">
                  <a:txBody>
                    <a:bodyPr/>
                    <a:lstStyle/>
                    <a:p>
                      <a:endParaRPr lang="en-US"/>
                    </a:p>
                  </a:txBody>
                  <a:tcPr/>
                </a:tc>
                <a:tc vMerge="1">
                  <a:txBody>
                    <a:bodyPr/>
                    <a:lstStyle/>
                    <a:p>
                      <a:endParaRPr lang="en-US"/>
                    </a:p>
                  </a:txBody>
                  <a:tcPr/>
                </a:tc>
                <a:tc>
                  <a:txBody>
                    <a:bodyPr/>
                    <a:lstStyle/>
                    <a:p>
                      <a:pPr marL="0" marR="0" indent="0" algn="l" defTabSz="457200" rtl="0" eaLnBrk="1" fontAlgn="auto" latinLnBrk="0" hangingPunct="1">
                        <a:lnSpc>
                          <a:spcPct val="107000"/>
                        </a:lnSpc>
                        <a:spcBef>
                          <a:spcPts val="0"/>
                        </a:spcBef>
                        <a:spcAft>
                          <a:spcPts val="0"/>
                        </a:spcAft>
                        <a:buClrTx/>
                        <a:buSzTx/>
                        <a:buFontTx/>
                        <a:buNone/>
                        <a:tabLst/>
                        <a:defRPr/>
                      </a:pPr>
                      <a:r>
                        <a:rPr lang="en-US" sz="1800" b="1" dirty="0" smtClean="0">
                          <a:solidFill>
                            <a:srgbClr val="FF0000"/>
                          </a:solidFill>
                          <a:effectLst/>
                          <a:latin typeface="+mn-lt"/>
                          <a:ea typeface="Calibri" panose="020F0502020204030204" pitchFamily="34" charset="0"/>
                          <a:cs typeface="Times New Roman" panose="02020603050405020304" pitchFamily="18" charset="0"/>
                        </a:rPr>
                        <a:t>GEN-3104</a:t>
                      </a:r>
                    </a:p>
                    <a:p>
                      <a:pPr marL="0" marR="0">
                        <a:lnSpc>
                          <a:spcPct val="107000"/>
                        </a:lnSpc>
                        <a:spcBef>
                          <a:spcPts val="0"/>
                        </a:spcBef>
                        <a:spcAft>
                          <a:spcPts val="0"/>
                        </a:spcAft>
                      </a:pPr>
                      <a:endParaRPr lang="en-US" sz="18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kern="1200" dirty="0" smtClean="0">
                          <a:solidFill>
                            <a:srgbClr val="FF0000"/>
                          </a:solidFill>
                          <a:effectLst/>
                          <a:latin typeface="+mn-lt"/>
                          <a:ea typeface="+mn-ea"/>
                          <a:cs typeface="+mn-cs"/>
                        </a:rPr>
                        <a:t>Ideology&amp; Constitution of Pakistan</a:t>
                      </a:r>
                      <a:endParaRPr lang="en-US" sz="1800" b="1"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3(3-0)</a:t>
                      </a:r>
                    </a:p>
                  </a:txBody>
                  <a:tcPr marL="68580" marR="68580" marT="0" marB="0"/>
                </a:tc>
              </a:tr>
              <a:tr h="143256">
                <a:tc vMerge="1">
                  <a:txBody>
                    <a:bodyPr/>
                    <a:lstStyle/>
                    <a:p>
                      <a:endParaRPr lang="en-US"/>
                    </a:p>
                  </a:txBody>
                  <a:tcPr/>
                </a:tc>
                <a:tc vMerge="1">
                  <a:txBody>
                    <a:bodyPr/>
                    <a:lstStyle/>
                    <a:p>
                      <a:endParaRPr lang="en-US"/>
                    </a:p>
                  </a:txBody>
                  <a:tcPr/>
                </a:tc>
                <a:tc>
                  <a:txBody>
                    <a:bodyPr/>
                    <a:lstStyle/>
                    <a:p>
                      <a:pPr marL="0" marR="0" indent="0" algn="l" defTabSz="457200" rtl="0" eaLnBrk="1" fontAlgn="auto" latinLnBrk="0" hangingPunct="1">
                        <a:lnSpc>
                          <a:spcPct val="107000"/>
                        </a:lnSpc>
                        <a:spcBef>
                          <a:spcPts val="0"/>
                        </a:spcBef>
                        <a:spcAft>
                          <a:spcPts val="0"/>
                        </a:spcAft>
                        <a:buClrTx/>
                        <a:buSzTx/>
                        <a:buFontTx/>
                        <a:buNone/>
                        <a:tabLst/>
                        <a:defRPr/>
                      </a:pPr>
                      <a:r>
                        <a:rPr lang="en-US" sz="1800" b="1" dirty="0" smtClean="0">
                          <a:solidFill>
                            <a:srgbClr val="FF0000"/>
                          </a:solidFill>
                          <a:effectLst/>
                          <a:latin typeface="+mn-lt"/>
                          <a:ea typeface="Calibri" panose="020F0502020204030204" pitchFamily="34" charset="0"/>
                          <a:cs typeface="Times New Roman" panose="02020603050405020304" pitchFamily="18" charset="0"/>
                        </a:rPr>
                        <a:t>GEN-3105</a:t>
                      </a:r>
                      <a:endParaRPr lang="en-US" sz="1800" dirty="0" smtClean="0">
                        <a:solidFill>
                          <a:srgbClr val="FF0000"/>
                        </a:solidFill>
                        <a:effectLst/>
                        <a:latin typeface="+mn-l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8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indent="0" algn="l" defTabSz="457200" rtl="0" eaLnBrk="1" fontAlgn="auto" latinLnBrk="0" hangingPunct="1">
                        <a:lnSpc>
                          <a:spcPct val="107000"/>
                        </a:lnSpc>
                        <a:spcBef>
                          <a:spcPts val="0"/>
                        </a:spcBef>
                        <a:spcAft>
                          <a:spcPts val="0"/>
                        </a:spcAft>
                        <a:buClrTx/>
                        <a:buSzTx/>
                        <a:buFontTx/>
                        <a:buNone/>
                        <a:tabLst/>
                        <a:defRPr/>
                      </a:pPr>
                      <a:r>
                        <a:rPr lang="en-US" sz="1800" b="1" kern="1200" dirty="0" smtClean="0">
                          <a:solidFill>
                            <a:srgbClr val="FF0000"/>
                          </a:solidFill>
                          <a:effectLst/>
                          <a:latin typeface="+mn-lt"/>
                          <a:ea typeface="+mn-ea"/>
                          <a:cs typeface="+mn-cs"/>
                        </a:rPr>
                        <a:t>General Science</a:t>
                      </a:r>
                      <a:endParaRPr lang="en-US" sz="1800" b="1" dirty="0" smtClean="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indent="0" algn="l" defTabSz="457200" rtl="0" eaLnBrk="1" fontAlgn="auto" latinLnBrk="0" hangingPunct="1">
                        <a:lnSpc>
                          <a:spcPct val="107000"/>
                        </a:lnSpc>
                        <a:spcBef>
                          <a:spcPts val="0"/>
                        </a:spcBef>
                        <a:spcAft>
                          <a:spcPts val="0"/>
                        </a:spcAft>
                        <a:buClrTx/>
                        <a:buSzTx/>
                        <a:buFontTx/>
                        <a:buNone/>
                        <a:tabLst/>
                        <a:defRPr/>
                      </a:pPr>
                      <a:r>
                        <a:rPr lang="en-US" sz="1800" dirty="0" smtClean="0">
                          <a:effectLst/>
                          <a:latin typeface="+mn-lt"/>
                          <a:ea typeface="Calibri" panose="020F0502020204030204" pitchFamily="34" charset="0"/>
                          <a:cs typeface="Times New Roman" panose="02020603050405020304" pitchFamily="18" charset="0"/>
                        </a:rPr>
                        <a:t>3(3-0)</a:t>
                      </a:r>
                    </a:p>
                    <a:p>
                      <a:pPr marL="0" marR="0">
                        <a:lnSpc>
                          <a:spcPct val="107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r>
              <a:tr h="0">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pPr>
                      <a:r>
                        <a:rPr lang="en-US" sz="1800" b="1" dirty="0" smtClean="0">
                          <a:solidFill>
                            <a:srgbClr val="FF0000"/>
                          </a:solidFill>
                          <a:effectLst/>
                          <a:latin typeface="+mn-lt"/>
                          <a:ea typeface="Calibri" panose="020F0502020204030204" pitchFamily="34" charset="0"/>
                          <a:cs typeface="Times New Roman" panose="02020603050405020304" pitchFamily="18" charset="0"/>
                        </a:rPr>
                        <a:t>GEN-3106</a:t>
                      </a:r>
                      <a:endParaRPr lang="en-US" sz="1800" b="1"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indent="0" algn="l" defTabSz="457200" rtl="0" eaLnBrk="1" fontAlgn="auto" latinLnBrk="0" hangingPunct="1">
                        <a:lnSpc>
                          <a:spcPct val="107000"/>
                        </a:lnSpc>
                        <a:spcBef>
                          <a:spcPts val="0"/>
                        </a:spcBef>
                        <a:spcAft>
                          <a:spcPts val="0"/>
                        </a:spcAft>
                        <a:buClrTx/>
                        <a:buSzTx/>
                        <a:buFontTx/>
                        <a:buNone/>
                        <a:tabLst/>
                        <a:defRPr/>
                      </a:pPr>
                      <a:r>
                        <a:rPr lang="en-US" sz="1800" b="1" kern="1200" dirty="0" smtClean="0">
                          <a:solidFill>
                            <a:srgbClr val="FF0000"/>
                          </a:solidFill>
                          <a:effectLst/>
                          <a:latin typeface="+mn-lt"/>
                          <a:ea typeface="+mn-ea"/>
                          <a:cs typeface="+mn-cs"/>
                        </a:rPr>
                        <a:t>Entrepeneurship</a:t>
                      </a:r>
                      <a:endParaRPr lang="en-US" sz="1800" b="1" dirty="0" smtClean="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0" dirty="0">
                          <a:effectLst/>
                          <a:latin typeface="+mn-lt"/>
                          <a:ea typeface="Calibri" panose="020F0502020204030204" pitchFamily="34" charset="0"/>
                          <a:cs typeface="Times New Roman" panose="02020603050405020304" pitchFamily="18" charset="0"/>
                        </a:rPr>
                        <a:t>3(3-0)</a:t>
                      </a:r>
                    </a:p>
                  </a:txBody>
                  <a:tcPr marL="68580" marR="68580" marT="0" marB="0"/>
                </a:tc>
              </a:tr>
              <a:tr h="0">
                <a:tc vMerge="1">
                  <a:txBody>
                    <a:bodyPr/>
                    <a:lstStyle/>
                    <a:p>
                      <a:endParaRPr lang="en-US" dirty="0"/>
                    </a:p>
                  </a:txBody>
                  <a:tcPr/>
                </a:tc>
                <a:tc vMerge="1">
                  <a:txBody>
                    <a:bodyPr/>
                    <a:lstStyle/>
                    <a:p>
                      <a:endParaRPr lang="en-US" baseline="30000" dirty="0"/>
                    </a:p>
                  </a:txBody>
                  <a:tcPr/>
                </a:tc>
                <a:tc gridSpan="2">
                  <a:txBody>
                    <a:bodyPr/>
                    <a:lstStyle/>
                    <a:p>
                      <a:pPr marL="0" marR="0">
                        <a:lnSpc>
                          <a:spcPct val="107000"/>
                        </a:lnSpc>
                        <a:spcBef>
                          <a:spcPts val="0"/>
                        </a:spcBef>
                        <a:spcAft>
                          <a:spcPts val="0"/>
                        </a:spcAft>
                      </a:pPr>
                      <a:r>
                        <a:rPr lang="en-US" sz="1800" b="1" kern="1200" dirty="0" smtClean="0">
                          <a:solidFill>
                            <a:schemeClr val="dk1"/>
                          </a:solidFill>
                          <a:effectLst/>
                          <a:latin typeface="+mn-lt"/>
                          <a:ea typeface="+mn-ea"/>
                          <a:cs typeface="+mn-cs"/>
                        </a:rPr>
                        <a:t>Semester Total Credit Hours</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hMerge="1">
                  <a:txBody>
                    <a:bodyPr/>
                    <a:lstStyle/>
                    <a:p>
                      <a:pPr marL="0" marR="0">
                        <a:lnSpc>
                          <a:spcPct val="107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smtClean="0">
                          <a:effectLst/>
                          <a:latin typeface="+mn-lt"/>
                          <a:ea typeface="Calibri" panose="020F0502020204030204" pitchFamily="34" charset="0"/>
                          <a:cs typeface="Times New Roman" panose="02020603050405020304" pitchFamily="18" charset="0"/>
                        </a:rPr>
                        <a:t>18</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0523843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330877709"/>
              </p:ext>
            </p:extLst>
          </p:nvPr>
        </p:nvGraphicFramePr>
        <p:xfrm>
          <a:off x="2067170" y="756139"/>
          <a:ext cx="7112000" cy="5119878"/>
        </p:xfrm>
        <a:graphic>
          <a:graphicData uri="http://schemas.openxmlformats.org/drawingml/2006/table">
            <a:tbl>
              <a:tblPr firstRow="1" bandRow="1">
                <a:tableStyleId>{5C22544A-7EE6-4342-B048-85BDC9FD1C3A}</a:tableStyleId>
              </a:tblPr>
              <a:tblGrid>
                <a:gridCol w="1206536"/>
                <a:gridCol w="1392850"/>
                <a:gridCol w="1473986"/>
                <a:gridCol w="1866148"/>
                <a:gridCol w="1172480"/>
              </a:tblGrid>
              <a:tr h="370840">
                <a:tc gridSpan="5">
                  <a:txBody>
                    <a:bodyPr/>
                    <a:lstStyle/>
                    <a:p>
                      <a:r>
                        <a:rPr lang="en-US" dirty="0" smtClean="0"/>
                        <a:t> Bachelor</a:t>
                      </a:r>
                      <a:r>
                        <a:rPr lang="en-US" baseline="0" dirty="0" smtClean="0"/>
                        <a:t> of Studies (BS) </a:t>
                      </a:r>
                      <a:r>
                        <a:rPr lang="en-US" dirty="0" smtClean="0"/>
                        <a:t>Degree  in </a:t>
                      </a:r>
                      <a:r>
                        <a:rPr lang="en-US" baseline="0" dirty="0" smtClean="0"/>
                        <a:t>Commerce</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r>
                        <a:rPr lang="en-US" dirty="0" smtClean="0"/>
                        <a:t>Year </a:t>
                      </a:r>
                      <a:endParaRPr lang="en-US" dirty="0"/>
                    </a:p>
                  </a:txBody>
                  <a:tcPr/>
                </a:tc>
                <a:tc>
                  <a:txBody>
                    <a:bodyPr/>
                    <a:lstStyle/>
                    <a:p>
                      <a:r>
                        <a:rPr lang="en-US" dirty="0" smtClean="0"/>
                        <a:t>Semester</a:t>
                      </a:r>
                      <a:endParaRPr lang="en-US" dirty="0"/>
                    </a:p>
                  </a:txBody>
                  <a:tcPr/>
                </a:tc>
                <a:tc>
                  <a:txBody>
                    <a:bodyPr/>
                    <a:lstStyle/>
                    <a:p>
                      <a:r>
                        <a:rPr lang="en-US" dirty="0" smtClean="0"/>
                        <a:t>Course Code</a:t>
                      </a:r>
                      <a:endParaRPr lang="en-US" dirty="0"/>
                    </a:p>
                  </a:txBody>
                  <a:tcPr/>
                </a:tc>
                <a:tc>
                  <a:txBody>
                    <a:bodyPr/>
                    <a:lstStyle/>
                    <a:p>
                      <a:r>
                        <a:rPr lang="en-US" dirty="0" smtClean="0"/>
                        <a:t>Course Title</a:t>
                      </a:r>
                      <a:endParaRPr lang="en-US" dirty="0"/>
                    </a:p>
                  </a:txBody>
                  <a:tcPr/>
                </a:tc>
                <a:tc>
                  <a:txBody>
                    <a:bodyPr/>
                    <a:lstStyle/>
                    <a:p>
                      <a:r>
                        <a:rPr lang="en-US" dirty="0" smtClean="0"/>
                        <a:t>Credit </a:t>
                      </a:r>
                      <a:r>
                        <a:rPr lang="en-US" dirty="0" err="1" smtClean="0"/>
                        <a:t>Hrs</a:t>
                      </a:r>
                      <a:endParaRPr lang="en-US" dirty="0"/>
                    </a:p>
                  </a:txBody>
                  <a:tcPr/>
                </a:tc>
              </a:tr>
              <a:tr h="291592">
                <a:tc rowSpan="7">
                  <a:txBody>
                    <a:bodyPr/>
                    <a:lstStyle/>
                    <a:p>
                      <a:endParaRPr lang="en-US" dirty="0"/>
                    </a:p>
                  </a:txBody>
                  <a:tcPr/>
                </a:tc>
                <a:tc rowSpan="7">
                  <a:txBody>
                    <a:bodyPr/>
                    <a:lstStyle/>
                    <a:p>
                      <a:r>
                        <a:rPr lang="en-US" dirty="0" smtClean="0"/>
                        <a:t>I</a:t>
                      </a:r>
                      <a:r>
                        <a:rPr lang="en-US" baseline="30000" dirty="0" smtClean="0"/>
                        <a:t>st </a:t>
                      </a:r>
                      <a:endParaRPr lang="en-US" baseline="30000" dirty="0"/>
                    </a:p>
                  </a:txBody>
                  <a:tcPr/>
                </a:tc>
                <a:tc>
                  <a:txBody>
                    <a:bodyPr/>
                    <a:lstStyle/>
                    <a:p>
                      <a:pPr marL="0" marR="0">
                        <a:lnSpc>
                          <a:spcPct val="107000"/>
                        </a:lnSpc>
                        <a:spcBef>
                          <a:spcPts val="0"/>
                        </a:spcBef>
                        <a:spcAft>
                          <a:spcPts val="0"/>
                        </a:spcAft>
                        <a:tabLst>
                          <a:tab pos="1273810" algn="l"/>
                        </a:tabLst>
                      </a:pPr>
                      <a:r>
                        <a:rPr lang="en-US" sz="1800" b="1" dirty="0">
                          <a:solidFill>
                            <a:srgbClr val="FF0000"/>
                          </a:solidFill>
                          <a:effectLst/>
                          <a:latin typeface="+mn-lt"/>
                          <a:ea typeface="Calibri" panose="020F0502020204030204" pitchFamily="34" charset="0"/>
                          <a:cs typeface="Calibri" panose="020F0502020204030204" pitchFamily="34" charset="0"/>
                        </a:rPr>
                        <a:t>GEN-3101</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2020570" algn="l"/>
                        </a:tabLst>
                      </a:pPr>
                      <a:r>
                        <a:rPr lang="en-US" sz="1800" b="1">
                          <a:solidFill>
                            <a:srgbClr val="FF0000"/>
                          </a:solidFill>
                          <a:effectLst/>
                          <a:latin typeface="+mn-lt"/>
                          <a:ea typeface="Calibri" panose="020F0502020204030204" pitchFamily="34" charset="0"/>
                          <a:cs typeface="Calibri" panose="020F0502020204030204" pitchFamily="34" charset="0"/>
                        </a:rPr>
                        <a:t>Functional English </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2020570" algn="l"/>
                        </a:tabLst>
                      </a:pPr>
                      <a:r>
                        <a:rPr lang="en-US" sz="1800">
                          <a:effectLst/>
                          <a:latin typeface="+mn-lt"/>
                          <a:ea typeface="Calibri" panose="020F0502020204030204" pitchFamily="34" charset="0"/>
                          <a:cs typeface="Calibri" panose="020F0502020204030204" pitchFamily="34" charset="0"/>
                        </a:rPr>
                        <a:t>3(3-0) </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r>
              <a:tr h="217424">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tabLst>
                          <a:tab pos="1273810" algn="l"/>
                        </a:tabLst>
                      </a:pPr>
                      <a:r>
                        <a:rPr lang="en-US" sz="1800" b="1" dirty="0">
                          <a:solidFill>
                            <a:srgbClr val="FF0000"/>
                          </a:solidFill>
                          <a:effectLst/>
                          <a:latin typeface="+mn-lt"/>
                          <a:ea typeface="Calibri" panose="020F0502020204030204" pitchFamily="34" charset="0"/>
                          <a:cs typeface="Calibri" panose="020F0502020204030204" pitchFamily="34" charset="0"/>
                        </a:rPr>
                        <a:t>GEN-3102</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2020570" algn="l"/>
                        </a:tabLst>
                      </a:pPr>
                      <a:r>
                        <a:rPr lang="en-US" sz="1800" b="1" dirty="0">
                          <a:solidFill>
                            <a:srgbClr val="FF0000"/>
                          </a:solidFill>
                          <a:effectLst/>
                          <a:latin typeface="+mn-lt"/>
                          <a:ea typeface="Calibri" panose="020F0502020204030204" pitchFamily="34" charset="0"/>
                          <a:cs typeface="Calibri" panose="020F0502020204030204" pitchFamily="34" charset="0"/>
                        </a:rPr>
                        <a:t>General Science</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2020570" algn="l"/>
                        </a:tabLst>
                      </a:pPr>
                      <a:r>
                        <a:rPr lang="en-US" sz="1800">
                          <a:effectLst/>
                          <a:latin typeface="+mn-lt"/>
                          <a:ea typeface="Calibri" panose="020F0502020204030204" pitchFamily="34" charset="0"/>
                          <a:cs typeface="Calibri" panose="020F0502020204030204" pitchFamily="34" charset="0"/>
                        </a:rPr>
                        <a:t>3(2+1)</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r>
              <a:tr h="143256">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tabLst>
                          <a:tab pos="1273810" algn="l"/>
                        </a:tabLst>
                      </a:pPr>
                      <a:r>
                        <a:rPr lang="en-US" sz="1800" b="1">
                          <a:solidFill>
                            <a:srgbClr val="FF0000"/>
                          </a:solidFill>
                          <a:effectLst/>
                          <a:latin typeface="+mn-lt"/>
                          <a:ea typeface="Calibri" panose="020F0502020204030204" pitchFamily="34" charset="0"/>
                          <a:cs typeface="Calibri" panose="020F0502020204030204" pitchFamily="34" charset="0"/>
                        </a:rPr>
                        <a:t>GEN-3103</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2020570" algn="l"/>
                        </a:tabLst>
                      </a:pPr>
                      <a:r>
                        <a:rPr lang="en-US" sz="1800" b="1" dirty="0">
                          <a:solidFill>
                            <a:srgbClr val="FF0000"/>
                          </a:solidFill>
                          <a:effectLst/>
                          <a:latin typeface="+mn-lt"/>
                          <a:ea typeface="Calibri" panose="020F0502020204030204" pitchFamily="34" charset="0"/>
                          <a:cs typeface="Calibri" panose="020F0502020204030204" pitchFamily="34" charset="0"/>
                        </a:rPr>
                        <a:t>Quantitative Reasoning-I</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2020570" algn="l"/>
                        </a:tabLst>
                      </a:pPr>
                      <a:r>
                        <a:rPr lang="en-US" sz="1800">
                          <a:effectLst/>
                          <a:latin typeface="+mn-lt"/>
                          <a:ea typeface="Calibri" panose="020F0502020204030204" pitchFamily="34" charset="0"/>
                          <a:cs typeface="Calibri" panose="020F0502020204030204" pitchFamily="34" charset="0"/>
                        </a:rPr>
                        <a:t>3(3-0)</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r>
              <a:tr h="143256">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pPr>
                      <a:r>
                        <a:rPr lang="en-US" sz="1800" b="1">
                          <a:solidFill>
                            <a:srgbClr val="FF0000"/>
                          </a:solidFill>
                          <a:effectLst/>
                          <a:latin typeface="+mn-lt"/>
                          <a:ea typeface="Calibri" panose="020F0502020204030204" pitchFamily="34" charset="0"/>
                          <a:cs typeface="Calibri" panose="020F0502020204030204" pitchFamily="34" charset="0"/>
                        </a:rPr>
                        <a:t>COM-3104</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Calibri" panose="020F0502020204030204" pitchFamily="34" charset="0"/>
                        </a:rPr>
                        <a:t>Introduction to Business</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latin typeface="+mn-lt"/>
                          <a:ea typeface="Calibri" panose="020F0502020204030204" pitchFamily="34" charset="0"/>
                          <a:cs typeface="Calibri" panose="020F0502020204030204" pitchFamily="34" charset="0"/>
                        </a:rPr>
                        <a:t>3(3-0)</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r>
              <a:tr h="0">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pPr>
                      <a:r>
                        <a:rPr lang="en-US" sz="1800" b="1">
                          <a:solidFill>
                            <a:srgbClr val="FF0000"/>
                          </a:solidFill>
                          <a:effectLst/>
                          <a:latin typeface="+mn-lt"/>
                          <a:ea typeface="Calibri" panose="020F0502020204030204" pitchFamily="34" charset="0"/>
                          <a:cs typeface="Calibri" panose="020F0502020204030204" pitchFamily="34" charset="0"/>
                        </a:rPr>
                        <a:t>ECO-3105</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Calibri" panose="020F0502020204030204" pitchFamily="34" charset="0"/>
                        </a:rPr>
                        <a:t>Economic Theory and Practice</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Calibri" panose="020F0502020204030204" pitchFamily="34" charset="0"/>
                        </a:rPr>
                        <a:t>3(3-0)</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r>
              <a:tr h="0">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pPr>
                      <a:r>
                        <a:rPr lang="en-US" sz="1800" b="1">
                          <a:solidFill>
                            <a:srgbClr val="FF0000"/>
                          </a:solidFill>
                          <a:effectLst/>
                          <a:latin typeface="+mn-lt"/>
                          <a:ea typeface="Calibri" panose="020F0502020204030204" pitchFamily="34" charset="0"/>
                          <a:cs typeface="Calibri" panose="020F0502020204030204" pitchFamily="34" charset="0"/>
                        </a:rPr>
                        <a:t>COM-3106</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latin typeface="+mn-lt"/>
                          <a:ea typeface="Calibri" panose="020F0502020204030204" pitchFamily="34" charset="0"/>
                          <a:cs typeface="Calibri" panose="020F0502020204030204" pitchFamily="34" charset="0"/>
                        </a:rPr>
                        <a:t>Financial Accounting- I</a:t>
                      </a:r>
                      <a:endParaRPr lang="en-US"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Calibri" panose="020F0502020204030204" pitchFamily="34" charset="0"/>
                        </a:rPr>
                        <a:t>3(3-0)</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r>
              <a:tr h="0">
                <a:tc vMerge="1">
                  <a:txBody>
                    <a:bodyPr/>
                    <a:lstStyle/>
                    <a:p>
                      <a:endParaRPr lang="en-US" dirty="0"/>
                    </a:p>
                  </a:txBody>
                  <a:tcPr/>
                </a:tc>
                <a:tc vMerge="1">
                  <a:txBody>
                    <a:bodyPr/>
                    <a:lstStyle/>
                    <a:p>
                      <a:endParaRPr lang="en-US" baseline="30000" dirty="0"/>
                    </a:p>
                  </a:txBody>
                  <a:tcPr/>
                </a:tc>
                <a:tc gridSpan="2">
                  <a:txBody>
                    <a:bodyPr/>
                    <a:lstStyle/>
                    <a:p>
                      <a:pPr marL="0" marR="0">
                        <a:lnSpc>
                          <a:spcPct val="107000"/>
                        </a:lnSpc>
                        <a:spcBef>
                          <a:spcPts val="0"/>
                        </a:spcBef>
                        <a:spcAft>
                          <a:spcPts val="0"/>
                        </a:spcAft>
                      </a:pPr>
                      <a:r>
                        <a:rPr lang="en-US" sz="1800" b="1" kern="1200" dirty="0" smtClean="0">
                          <a:solidFill>
                            <a:schemeClr val="dk1"/>
                          </a:solidFill>
                          <a:effectLst/>
                          <a:latin typeface="+mn-lt"/>
                          <a:ea typeface="+mn-ea"/>
                          <a:cs typeface="+mn-cs"/>
                        </a:rPr>
                        <a:t>Semester Total Credit Hours</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hMerge="1">
                  <a:txBody>
                    <a:bodyPr/>
                    <a:lstStyle/>
                    <a:p>
                      <a:pPr marL="0" marR="0">
                        <a:lnSpc>
                          <a:spcPct val="107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smtClean="0">
                          <a:effectLst/>
                          <a:latin typeface="+mn-lt"/>
                          <a:ea typeface="Calibri" panose="020F0502020204030204" pitchFamily="34" charset="0"/>
                          <a:cs typeface="Times New Roman" panose="02020603050405020304" pitchFamily="18" charset="0"/>
                        </a:rPr>
                        <a:t>19</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9613278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06875" y="104903"/>
            <a:ext cx="8534400" cy="530717"/>
          </a:xfrm>
        </p:spPr>
        <p:txBody>
          <a:bodyPr>
            <a:normAutofit fontScale="90000"/>
          </a:bodyPr>
          <a:lstStyle/>
          <a:p>
            <a:r>
              <a:rPr lang="en-US" b="1" dirty="0"/>
              <a:t/>
            </a:r>
            <a:br>
              <a:rPr lang="en-US" b="1" dirty="0"/>
            </a:br>
            <a:endParaRPr lang="en-US" dirty="0"/>
          </a:p>
        </p:txBody>
      </p:sp>
      <p:sp>
        <p:nvSpPr>
          <p:cNvPr id="6" name="Rectangle 5"/>
          <p:cNvSpPr/>
          <p:nvPr/>
        </p:nvSpPr>
        <p:spPr>
          <a:xfrm>
            <a:off x="806875" y="359110"/>
            <a:ext cx="10545066" cy="5355312"/>
          </a:xfrm>
          <a:prstGeom prst="rect">
            <a:avLst/>
          </a:prstGeom>
        </p:spPr>
        <p:txBody>
          <a:bodyPr wrap="square">
            <a:spAutoFit/>
          </a:bodyPr>
          <a:lstStyle/>
          <a:p>
            <a:r>
              <a:rPr lang="en-US" sz="2000" b="1" dirty="0">
                <a:ea typeface="Calibri" panose="020F0502020204030204" pitchFamily="34" charset="0"/>
                <a:cs typeface="Times New Roman" panose="02020603050405020304" pitchFamily="18" charset="0"/>
              </a:rPr>
              <a:t>Schedule of Semesters </a:t>
            </a:r>
            <a:r>
              <a:rPr lang="en-US" dirty="0">
                <a:latin typeface="Calibri" panose="020F0502020204030204" pitchFamily="34" charset="0"/>
                <a:ea typeface="Calibri" panose="020F0502020204030204" pitchFamily="34" charset="0"/>
                <a:cs typeface="Times New Roman" panose="02020603050405020304" pitchFamily="18" charset="0"/>
              </a:rPr>
              <a:t/>
            </a:r>
            <a:br>
              <a:rPr lang="en-US" dirty="0">
                <a:latin typeface="Calibri" panose="020F0502020204030204" pitchFamily="34" charset="0"/>
                <a:ea typeface="Calibri" panose="020F0502020204030204" pitchFamily="34" charset="0"/>
                <a:cs typeface="Times New Roman" panose="02020603050405020304" pitchFamily="18" charset="0"/>
              </a:rPr>
            </a:br>
            <a:r>
              <a:rPr lang="en-US" b="1" dirty="0">
                <a:solidFill>
                  <a:schemeClr val="bg1"/>
                </a:solidFill>
                <a:ea typeface="Calibri" panose="020F0502020204030204" pitchFamily="34" charset="0"/>
                <a:cs typeface="Times New Roman" panose="02020603050405020304" pitchFamily="18" charset="0"/>
              </a:rPr>
              <a:t>There will be </a:t>
            </a:r>
            <a:r>
              <a:rPr lang="en-US" b="1" dirty="0">
                <a:solidFill>
                  <a:srgbClr val="FF0000"/>
                </a:solidFill>
                <a:ea typeface="Calibri" panose="020F0502020204030204" pitchFamily="34" charset="0"/>
                <a:cs typeface="Times New Roman" panose="02020603050405020304" pitchFamily="18" charset="0"/>
              </a:rPr>
              <a:t>two semesters in an academic year</a:t>
            </a:r>
            <a:r>
              <a:rPr lang="en-US" b="1" dirty="0">
                <a:solidFill>
                  <a:schemeClr val="bg1"/>
                </a:solidFill>
                <a:ea typeface="Calibri" panose="020F0502020204030204" pitchFamily="34" charset="0"/>
                <a:cs typeface="Times New Roman" panose="02020603050405020304" pitchFamily="18" charset="0"/>
              </a:rPr>
              <a:t>, referred to as the fall semester and spring semester. </a:t>
            </a:r>
            <a:r>
              <a:rPr lang="en-US" b="1" dirty="0">
                <a:solidFill>
                  <a:srgbClr val="FF0000"/>
                </a:solidFill>
                <a:ea typeface="Calibri" panose="020F0502020204030204" pitchFamily="34" charset="0"/>
                <a:cs typeface="Times New Roman" panose="02020603050405020304" pitchFamily="18" charset="0"/>
              </a:rPr>
              <a:t>Each semester will be of 17 working weeks, 16 weeks for teaching </a:t>
            </a:r>
            <a:r>
              <a:rPr lang="en-US" b="1" dirty="0">
                <a:solidFill>
                  <a:schemeClr val="bg1"/>
                </a:solidFill>
                <a:ea typeface="Calibri" panose="020F0502020204030204" pitchFamily="34" charset="0"/>
                <a:cs typeface="Times New Roman" panose="02020603050405020304" pitchFamily="18" charset="0"/>
              </a:rPr>
              <a:t>and </a:t>
            </a:r>
            <a:r>
              <a:rPr lang="en-US" b="1" dirty="0">
                <a:solidFill>
                  <a:srgbClr val="FF0000"/>
                </a:solidFill>
                <a:ea typeface="Calibri" panose="020F0502020204030204" pitchFamily="34" charset="0"/>
                <a:cs typeface="Times New Roman" panose="02020603050405020304" pitchFamily="18" charset="0"/>
              </a:rPr>
              <a:t>one week for Mid Semester Examinations</a:t>
            </a:r>
            <a:r>
              <a:rPr lang="en-US" b="1" dirty="0">
                <a:solidFill>
                  <a:schemeClr val="bg1"/>
                </a:solidFill>
                <a:ea typeface="Calibri" panose="020F0502020204030204" pitchFamily="34" charset="0"/>
                <a:cs typeface="Times New Roman" panose="02020603050405020304" pitchFamily="18" charset="0"/>
              </a:rPr>
              <a:t>. The final examination will be conducted by the University of Poonch, Rawalakot at the end of each semester. Schedule (date sheet) of </a:t>
            </a:r>
            <a:r>
              <a:rPr lang="en-US" b="1" dirty="0" smtClean="0">
                <a:solidFill>
                  <a:schemeClr val="bg1"/>
                </a:solidFill>
                <a:ea typeface="Calibri" panose="020F0502020204030204" pitchFamily="34" charset="0"/>
                <a:cs typeface="Times New Roman" panose="02020603050405020304" pitchFamily="18" charset="0"/>
              </a:rPr>
              <a:t>final examinations </a:t>
            </a:r>
            <a:r>
              <a:rPr lang="en-US" b="1" dirty="0">
                <a:solidFill>
                  <a:schemeClr val="bg1"/>
                </a:solidFill>
                <a:ea typeface="Calibri" panose="020F0502020204030204" pitchFamily="34" charset="0"/>
                <a:cs typeface="Times New Roman" panose="02020603050405020304" pitchFamily="18" charset="0"/>
              </a:rPr>
              <a:t>will be issued by the Controller of Examinations, University Poonch. </a:t>
            </a:r>
            <a:endParaRPr lang="en-US" b="1" dirty="0" smtClean="0">
              <a:solidFill>
                <a:schemeClr val="bg1"/>
              </a:solidFill>
              <a:ea typeface="Calibri" panose="020F0502020204030204" pitchFamily="34" charset="0"/>
              <a:cs typeface="Times New Roman" panose="02020603050405020304" pitchFamily="18" charset="0"/>
            </a:endParaRPr>
          </a:p>
          <a:p>
            <a:r>
              <a:rPr lang="en-US" b="1" dirty="0"/>
              <a:t>ENTRY AND EXIT PROVISIONS:  Pathway for Associate Degrees Holders: </a:t>
            </a:r>
            <a:br>
              <a:rPr lang="en-US" b="1" dirty="0"/>
            </a:br>
            <a:r>
              <a:rPr lang="en-US" b="1" dirty="0">
                <a:solidFill>
                  <a:schemeClr val="bg1"/>
                </a:solidFill>
              </a:rPr>
              <a:t>a) Students having </a:t>
            </a:r>
            <a:r>
              <a:rPr lang="en-US" b="1" dirty="0">
                <a:solidFill>
                  <a:srgbClr val="FF0000"/>
                </a:solidFill>
              </a:rPr>
              <a:t>completed Associate Degrees </a:t>
            </a:r>
            <a:r>
              <a:rPr lang="en-US" b="1" dirty="0">
                <a:solidFill>
                  <a:schemeClr val="bg1"/>
                </a:solidFill>
              </a:rPr>
              <a:t>shall be allowed admission in </a:t>
            </a:r>
            <a:r>
              <a:rPr lang="en-US" b="1" dirty="0">
                <a:solidFill>
                  <a:srgbClr val="FF0000"/>
                </a:solidFill>
              </a:rPr>
              <a:t>the fifth semester of the undergraduate</a:t>
            </a:r>
            <a:r>
              <a:rPr lang="en-US" b="1" dirty="0">
                <a:solidFill>
                  <a:schemeClr val="bg1"/>
                </a:solidFill>
              </a:rPr>
              <a:t>/equivalent degree program </a:t>
            </a:r>
            <a:r>
              <a:rPr lang="en-US" b="1" dirty="0" smtClean="0">
                <a:solidFill>
                  <a:schemeClr val="bg1"/>
                </a:solidFill>
              </a:rPr>
              <a:t>offered </a:t>
            </a:r>
            <a:r>
              <a:rPr lang="en-US" b="1" dirty="0" smtClean="0">
                <a:solidFill>
                  <a:srgbClr val="FF0000"/>
                </a:solidFill>
              </a:rPr>
              <a:t>in the same discipline without any deﬁciency course. </a:t>
            </a:r>
            <a:r>
              <a:rPr lang="en-US" b="1" dirty="0">
                <a:solidFill>
                  <a:schemeClr val="bg1"/>
                </a:solidFill>
              </a:rPr>
              <a:t/>
            </a:r>
            <a:br>
              <a:rPr lang="en-US" b="1" dirty="0">
                <a:solidFill>
                  <a:schemeClr val="bg1"/>
                </a:solidFill>
              </a:rPr>
            </a:br>
            <a:r>
              <a:rPr lang="en-US" b="1" dirty="0">
                <a:solidFill>
                  <a:schemeClr val="bg1"/>
                </a:solidFill>
              </a:rPr>
              <a:t>b) Where the </a:t>
            </a:r>
            <a:r>
              <a:rPr lang="en-US" b="1" dirty="0" smtClean="0">
                <a:solidFill>
                  <a:srgbClr val="FF0000"/>
                </a:solidFill>
              </a:rPr>
              <a:t>disciplines </a:t>
            </a:r>
            <a:r>
              <a:rPr lang="en-US" b="1" dirty="0">
                <a:solidFill>
                  <a:srgbClr val="FF0000"/>
                </a:solidFill>
              </a:rPr>
              <a:t>of the Associate Degree and the undergraduate/equivalent degree program are different, students</a:t>
            </a:r>
            <a:r>
              <a:rPr lang="en-US" b="1" dirty="0">
                <a:solidFill>
                  <a:schemeClr val="bg1"/>
                </a:solidFill>
              </a:rPr>
              <a:t> shall be required to complete </a:t>
            </a:r>
            <a:r>
              <a:rPr lang="en-US" b="1" dirty="0">
                <a:solidFill>
                  <a:srgbClr val="FF0000"/>
                </a:solidFill>
              </a:rPr>
              <a:t>deficiency courses through a bridging semester before the fifth semester </a:t>
            </a:r>
            <a:r>
              <a:rPr lang="en-US" b="1" dirty="0">
                <a:solidFill>
                  <a:schemeClr val="bg1"/>
                </a:solidFill>
              </a:rPr>
              <a:t>as determined by the admitting university. </a:t>
            </a:r>
            <a:br>
              <a:rPr lang="en-US" b="1" dirty="0">
                <a:solidFill>
                  <a:schemeClr val="bg1"/>
                </a:solidFill>
              </a:rPr>
            </a:br>
            <a:r>
              <a:rPr lang="en-US" b="1" dirty="0">
                <a:solidFill>
                  <a:schemeClr val="bg1"/>
                </a:solidFill>
              </a:rPr>
              <a:t>c) the </a:t>
            </a:r>
            <a:r>
              <a:rPr lang="en-US" b="1" dirty="0">
                <a:solidFill>
                  <a:srgbClr val="FF0000"/>
                </a:solidFill>
              </a:rPr>
              <a:t>minimum eligibility for admission </a:t>
            </a:r>
            <a:r>
              <a:rPr lang="en-US" b="1" dirty="0">
                <a:solidFill>
                  <a:schemeClr val="bg1"/>
                </a:solidFill>
              </a:rPr>
              <a:t>in the </a:t>
            </a:r>
            <a:r>
              <a:rPr lang="en-US" b="1" dirty="0" err="1">
                <a:solidFill>
                  <a:schemeClr val="bg1"/>
                </a:solidFill>
              </a:rPr>
              <a:t>fith</a:t>
            </a:r>
            <a:r>
              <a:rPr lang="en-US" b="1" dirty="0">
                <a:solidFill>
                  <a:schemeClr val="bg1"/>
                </a:solidFill>
              </a:rPr>
              <a:t> semester in above cases is </a:t>
            </a:r>
            <a:r>
              <a:rPr lang="en-US" b="1" dirty="0">
                <a:solidFill>
                  <a:srgbClr val="FF0000"/>
                </a:solidFill>
              </a:rPr>
              <a:t>2.00/4.00 </a:t>
            </a:r>
            <a:r>
              <a:rPr lang="en-US" b="1" dirty="0" smtClean="0">
                <a:solidFill>
                  <a:srgbClr val="FF0000"/>
                </a:solidFill>
              </a:rPr>
              <a:t>CGPA </a:t>
            </a:r>
            <a:r>
              <a:rPr lang="en-US" b="1" dirty="0" smtClean="0">
                <a:solidFill>
                  <a:schemeClr val="bg1"/>
                </a:solidFill>
              </a:rPr>
              <a:t>in </a:t>
            </a:r>
            <a:r>
              <a:rPr lang="en-US" b="1" dirty="0">
                <a:solidFill>
                  <a:schemeClr val="bg1"/>
                </a:solidFill>
              </a:rPr>
              <a:t>the prior qualification i.e., associate degree. The admitting university may, however, set higher eligibility criteria for admission in the fifth semester of the </a:t>
            </a:r>
            <a:r>
              <a:rPr lang="en-US" b="1" dirty="0" smtClean="0">
                <a:solidFill>
                  <a:schemeClr val="bg1"/>
                </a:solidFill>
              </a:rPr>
              <a:t>four-year undergraduate / equivalent </a:t>
            </a:r>
            <a:r>
              <a:rPr lang="en-US" b="1" dirty="0">
                <a:solidFill>
                  <a:schemeClr val="bg1"/>
                </a:solidFill>
              </a:rPr>
              <a:t>degree program.</a:t>
            </a:r>
          </a:p>
          <a:p>
            <a:r>
              <a:rPr lang="en-US" b="1" dirty="0">
                <a:latin typeface="Calibri" panose="020F0502020204030204" pitchFamily="34" charset="0"/>
                <a:ea typeface="Calibri" panose="020F0502020204030204" pitchFamily="34" charset="0"/>
                <a:cs typeface="Times New Roman" panose="02020603050405020304" pitchFamily="18" charset="0"/>
              </a:rPr>
              <a:t/>
            </a:r>
            <a:br>
              <a:rPr lang="en-US" b="1"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29</a:t>
            </a:fld>
            <a:endParaRPr lang="en-US" dirty="0"/>
          </a:p>
        </p:txBody>
      </p:sp>
    </p:spTree>
    <p:extLst>
      <p:ext uri="{BB962C8B-B14F-4D97-AF65-F5344CB8AC3E}">
        <p14:creationId xmlns:p14="http://schemas.microsoft.com/office/powerpoint/2010/main" val="3200543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1964472" cy="6857999"/>
          </a:xfrm>
        </p:spPr>
        <p:txBody>
          <a:bodyPr>
            <a:normAutofit fontScale="62500" lnSpcReduction="20000"/>
          </a:bodyPr>
          <a:lstStyle/>
          <a:p>
            <a:pPr marL="0" indent="0">
              <a:buNone/>
            </a:pPr>
            <a:endParaRPr lang="en-US" sz="2500" b="1" dirty="0" smtClean="0"/>
          </a:p>
          <a:p>
            <a:pPr marL="0" indent="0">
              <a:buNone/>
            </a:pPr>
            <a:r>
              <a:rPr lang="en-US" sz="2900" b="1" dirty="0" smtClean="0"/>
              <a:t>Admission </a:t>
            </a:r>
            <a:endParaRPr lang="en-US" sz="2900" b="1" dirty="0" smtClean="0"/>
          </a:p>
          <a:p>
            <a:pPr marL="0" indent="0">
              <a:buNone/>
            </a:pPr>
            <a:r>
              <a:rPr lang="en-US" sz="2900" b="1" dirty="0" smtClean="0">
                <a:solidFill>
                  <a:srgbClr val="FF0000"/>
                </a:solidFill>
              </a:rPr>
              <a:t>General </a:t>
            </a:r>
            <a:r>
              <a:rPr lang="en-US" sz="2900" b="1" dirty="0">
                <a:solidFill>
                  <a:srgbClr val="FF0000"/>
                </a:solidFill>
              </a:rPr>
              <a:t>conditions </a:t>
            </a:r>
          </a:p>
          <a:p>
            <a:r>
              <a:rPr lang="en-US" sz="2900" dirty="0" smtClean="0">
                <a:solidFill>
                  <a:schemeClr val="bg1"/>
                </a:solidFill>
              </a:rPr>
              <a:t>Applicant </a:t>
            </a:r>
            <a:r>
              <a:rPr lang="en-US" sz="2900" dirty="0">
                <a:solidFill>
                  <a:schemeClr val="bg1"/>
                </a:solidFill>
              </a:rPr>
              <a:t>must be a citizen of Pakistan/AJ&amp;K. </a:t>
            </a:r>
          </a:p>
          <a:p>
            <a:r>
              <a:rPr lang="en-US" sz="2900" dirty="0" smtClean="0">
                <a:solidFill>
                  <a:schemeClr val="bg1"/>
                </a:solidFill>
              </a:rPr>
              <a:t>Must </a:t>
            </a:r>
            <a:r>
              <a:rPr lang="en-US" sz="2900" dirty="0">
                <a:solidFill>
                  <a:schemeClr val="bg1"/>
                </a:solidFill>
              </a:rPr>
              <a:t>be between the age of 18-22 years for Undergraduate programs. </a:t>
            </a:r>
          </a:p>
          <a:p>
            <a:r>
              <a:rPr lang="en-US" sz="2900" dirty="0">
                <a:solidFill>
                  <a:schemeClr val="bg1"/>
                </a:solidFill>
              </a:rPr>
              <a:t> </a:t>
            </a:r>
            <a:r>
              <a:rPr lang="en-US" sz="2900" dirty="0" smtClean="0">
                <a:solidFill>
                  <a:schemeClr val="bg1"/>
                </a:solidFill>
              </a:rPr>
              <a:t>The </a:t>
            </a:r>
            <a:r>
              <a:rPr lang="en-US" sz="2900" dirty="0">
                <a:solidFill>
                  <a:schemeClr val="bg1"/>
                </a:solidFill>
              </a:rPr>
              <a:t>applicant must have completed HSSC/Intermediate or equivalent for application in Bachelor's </a:t>
            </a:r>
            <a:r>
              <a:rPr lang="en-US" sz="2900" dirty="0" smtClean="0">
                <a:solidFill>
                  <a:schemeClr val="bg1"/>
                </a:solidFill>
              </a:rPr>
              <a:t>(AD Program</a:t>
            </a:r>
            <a:r>
              <a:rPr lang="en-US" sz="2900" dirty="0">
                <a:solidFill>
                  <a:schemeClr val="bg1"/>
                </a:solidFill>
              </a:rPr>
              <a:t>) with at least securing 45 % in </a:t>
            </a:r>
            <a:r>
              <a:rPr lang="en-US" sz="2900" dirty="0" smtClean="0">
                <a:solidFill>
                  <a:schemeClr val="bg1"/>
                </a:solidFill>
              </a:rPr>
              <a:t>HSCC. Students with less than 45 % marks can be admitted into AD program but after completing AD they will not be able to get admission in BS Program</a:t>
            </a:r>
            <a:endParaRPr lang="en-US" sz="2900" dirty="0">
              <a:solidFill>
                <a:schemeClr val="bg1"/>
              </a:solidFill>
            </a:endParaRPr>
          </a:p>
          <a:p>
            <a:r>
              <a:rPr lang="en-US" sz="2900" dirty="0">
                <a:solidFill>
                  <a:schemeClr val="bg1"/>
                </a:solidFill>
              </a:rPr>
              <a:t> </a:t>
            </a:r>
            <a:r>
              <a:rPr lang="en-US" sz="2900" dirty="0" smtClean="0">
                <a:solidFill>
                  <a:schemeClr val="bg1"/>
                </a:solidFill>
              </a:rPr>
              <a:t>Certificates/Transcript/Degrees </a:t>
            </a:r>
            <a:r>
              <a:rPr lang="en-US" sz="2900" dirty="0">
                <a:solidFill>
                  <a:schemeClr val="bg1"/>
                </a:solidFill>
              </a:rPr>
              <a:t>to be attached must be attested by the </a:t>
            </a:r>
            <a:r>
              <a:rPr lang="en-US" sz="2900" dirty="0" err="1">
                <a:solidFill>
                  <a:schemeClr val="bg1"/>
                </a:solidFill>
              </a:rPr>
              <a:t>gazetted</a:t>
            </a:r>
            <a:r>
              <a:rPr lang="en-US" sz="2900" dirty="0">
                <a:solidFill>
                  <a:schemeClr val="bg1"/>
                </a:solidFill>
              </a:rPr>
              <a:t> officer in case from  </a:t>
            </a:r>
            <a:r>
              <a:rPr lang="en-US" sz="2900" dirty="0" smtClean="0">
                <a:solidFill>
                  <a:schemeClr val="bg1"/>
                </a:solidFill>
              </a:rPr>
              <a:t>Foreign </a:t>
            </a:r>
            <a:r>
              <a:rPr lang="en-US" sz="2900" dirty="0">
                <a:solidFill>
                  <a:schemeClr val="bg1"/>
                </a:solidFill>
              </a:rPr>
              <a:t>Equivalence of O &amp; A level from IBCC is mandatory</a:t>
            </a:r>
            <a:r>
              <a:rPr lang="en-US" sz="2900" dirty="0" smtClean="0">
                <a:solidFill>
                  <a:schemeClr val="bg1"/>
                </a:solidFill>
              </a:rPr>
              <a:t>.</a:t>
            </a:r>
            <a:endParaRPr lang="en-US" sz="2900" b="1" dirty="0" smtClean="0"/>
          </a:p>
          <a:p>
            <a:pPr marL="0" indent="0">
              <a:buNone/>
            </a:pPr>
            <a:r>
              <a:rPr lang="en-US" sz="2500" b="1" dirty="0"/>
              <a:t> </a:t>
            </a:r>
            <a:r>
              <a:rPr lang="en-US" sz="2500" b="1" dirty="0" smtClean="0"/>
              <a:t>        </a:t>
            </a:r>
            <a:r>
              <a:rPr lang="en-US" sz="2900" b="1" dirty="0" smtClean="0">
                <a:solidFill>
                  <a:srgbClr val="FF0000"/>
                </a:solidFill>
              </a:rPr>
              <a:t>Required Documents</a:t>
            </a:r>
            <a:endParaRPr lang="en-US" sz="2900" dirty="0"/>
          </a:p>
          <a:p>
            <a:r>
              <a:rPr lang="en-US" sz="2900" dirty="0">
                <a:solidFill>
                  <a:schemeClr val="bg1"/>
                </a:solidFill>
              </a:rPr>
              <a:t>Attested photocopies of the following documents are required for applying admission to the AD Program:</a:t>
            </a:r>
          </a:p>
          <a:p>
            <a:r>
              <a:rPr lang="en-US" sz="2900" dirty="0" smtClean="0">
                <a:solidFill>
                  <a:schemeClr val="bg1"/>
                </a:solidFill>
              </a:rPr>
              <a:t> </a:t>
            </a:r>
            <a:r>
              <a:rPr lang="en-US" sz="2900" dirty="0">
                <a:solidFill>
                  <a:schemeClr val="bg1"/>
                </a:solidFill>
              </a:rPr>
              <a:t>Matriculation Certificate </a:t>
            </a:r>
          </a:p>
          <a:p>
            <a:r>
              <a:rPr lang="en-US" sz="2900" dirty="0" smtClean="0">
                <a:solidFill>
                  <a:schemeClr val="bg1"/>
                </a:solidFill>
              </a:rPr>
              <a:t>F.A</a:t>
            </a:r>
            <a:r>
              <a:rPr lang="en-US" sz="2900" dirty="0">
                <a:solidFill>
                  <a:schemeClr val="bg1"/>
                </a:solidFill>
              </a:rPr>
              <a:t>./</a:t>
            </a:r>
            <a:r>
              <a:rPr lang="en-US" sz="2900" dirty="0" err="1">
                <a:solidFill>
                  <a:schemeClr val="bg1"/>
                </a:solidFill>
              </a:rPr>
              <a:t>F.Sc</a:t>
            </a:r>
            <a:r>
              <a:rPr lang="en-US" sz="2900" dirty="0">
                <a:solidFill>
                  <a:schemeClr val="bg1"/>
                </a:solidFill>
              </a:rPr>
              <a:t>. Mark Sheet Part-I </a:t>
            </a:r>
          </a:p>
          <a:p>
            <a:r>
              <a:rPr lang="en-US" sz="2900" dirty="0" smtClean="0">
                <a:solidFill>
                  <a:schemeClr val="bg1"/>
                </a:solidFill>
              </a:rPr>
              <a:t>F.A</a:t>
            </a:r>
            <a:r>
              <a:rPr lang="en-US" sz="2900" dirty="0">
                <a:solidFill>
                  <a:schemeClr val="bg1"/>
                </a:solidFill>
              </a:rPr>
              <a:t>./</a:t>
            </a:r>
            <a:r>
              <a:rPr lang="en-US" sz="2900" dirty="0" err="1">
                <a:solidFill>
                  <a:schemeClr val="bg1"/>
                </a:solidFill>
              </a:rPr>
              <a:t>F.Sc</a:t>
            </a:r>
            <a:r>
              <a:rPr lang="en-US" sz="2900" dirty="0">
                <a:solidFill>
                  <a:schemeClr val="bg1"/>
                </a:solidFill>
              </a:rPr>
              <a:t>. Mark Sheet Part-II</a:t>
            </a:r>
          </a:p>
          <a:p>
            <a:r>
              <a:rPr lang="en-US" sz="2900" dirty="0" smtClean="0">
                <a:solidFill>
                  <a:schemeClr val="bg1"/>
                </a:solidFill>
              </a:rPr>
              <a:t> </a:t>
            </a:r>
            <a:r>
              <a:rPr lang="en-US" sz="2900" dirty="0">
                <a:solidFill>
                  <a:schemeClr val="bg1"/>
                </a:solidFill>
              </a:rPr>
              <a:t>SSC or equivalent Mark Sheet </a:t>
            </a:r>
          </a:p>
          <a:p>
            <a:r>
              <a:rPr lang="en-US" sz="2900" dirty="0" smtClean="0">
                <a:solidFill>
                  <a:schemeClr val="bg1"/>
                </a:solidFill>
              </a:rPr>
              <a:t>ID </a:t>
            </a:r>
            <a:r>
              <a:rPr lang="en-US" sz="2900" dirty="0">
                <a:solidFill>
                  <a:schemeClr val="bg1"/>
                </a:solidFill>
              </a:rPr>
              <a:t>Card/Form B vi. Domicile </a:t>
            </a:r>
          </a:p>
          <a:p>
            <a:r>
              <a:rPr lang="en-US" sz="2900" dirty="0" smtClean="0">
                <a:solidFill>
                  <a:schemeClr val="bg1"/>
                </a:solidFill>
              </a:rPr>
              <a:t>Three </a:t>
            </a:r>
            <a:r>
              <a:rPr lang="en-US" sz="2900" dirty="0">
                <a:solidFill>
                  <a:schemeClr val="bg1"/>
                </a:solidFill>
              </a:rPr>
              <a:t>passport size photographs </a:t>
            </a:r>
          </a:p>
          <a:p>
            <a:r>
              <a:rPr lang="en-US" sz="2900" dirty="0" smtClean="0">
                <a:solidFill>
                  <a:schemeClr val="bg1"/>
                </a:solidFill>
              </a:rPr>
              <a:t>Character </a:t>
            </a:r>
            <a:r>
              <a:rPr lang="en-US" sz="2900" dirty="0">
                <a:solidFill>
                  <a:schemeClr val="bg1"/>
                </a:solidFill>
              </a:rPr>
              <a:t>Certificate (from the last institution attended) </a:t>
            </a:r>
          </a:p>
          <a:p>
            <a:r>
              <a:rPr lang="en-US" sz="2900" dirty="0" smtClean="0">
                <a:solidFill>
                  <a:schemeClr val="bg1"/>
                </a:solidFill>
              </a:rPr>
              <a:t>Original </a:t>
            </a:r>
            <a:r>
              <a:rPr lang="en-US" sz="2900" dirty="0">
                <a:solidFill>
                  <a:schemeClr val="bg1"/>
                </a:solidFill>
              </a:rPr>
              <a:t>affidavit on a stamp paper of </a:t>
            </a:r>
            <a:r>
              <a:rPr lang="en-US" sz="2900" dirty="0" err="1">
                <a:solidFill>
                  <a:schemeClr val="bg1"/>
                </a:solidFill>
              </a:rPr>
              <a:t>Rs</a:t>
            </a:r>
            <a:r>
              <a:rPr lang="en-US" sz="2900" dirty="0">
                <a:solidFill>
                  <a:schemeClr val="bg1"/>
                </a:solidFill>
              </a:rPr>
              <a:t>. 50/-</a:t>
            </a:r>
          </a:p>
          <a:p>
            <a:pPr marL="0" indent="0">
              <a:buNone/>
            </a:pPr>
            <a:endParaRPr lang="en-US" dirty="0"/>
          </a:p>
        </p:txBody>
      </p:sp>
    </p:spTree>
    <p:extLst>
      <p:ext uri="{BB962C8B-B14F-4D97-AF65-F5344CB8AC3E}">
        <p14:creationId xmlns:p14="http://schemas.microsoft.com/office/powerpoint/2010/main" val="414035552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8426" y="1832723"/>
            <a:ext cx="4400745" cy="1507067"/>
          </a:xfrm>
        </p:spPr>
        <p:txBody>
          <a:bodyPr>
            <a:noAutofit/>
          </a:bodyPr>
          <a:lstStyle/>
          <a:p>
            <a:r>
              <a:rPr lang="en-US" sz="4800" dirty="0" smtClean="0">
                <a:latin typeface="+mn-lt"/>
              </a:rPr>
              <a:t>            </a:t>
            </a:r>
            <a:r>
              <a:rPr lang="en-US" sz="4800" dirty="0" smtClean="0">
                <a:latin typeface="Arial Rounded MT Bold" panose="020F0704030504030204" pitchFamily="34" charset="0"/>
              </a:rPr>
              <a:t>THANKS</a:t>
            </a:r>
            <a:endParaRPr lang="en-US" sz="4800" dirty="0">
              <a:latin typeface="+mn-lt"/>
            </a:endParaRPr>
          </a:p>
        </p:txBody>
      </p:sp>
      <p:sp>
        <p:nvSpPr>
          <p:cNvPr id="3" name="Content Placeholder 2"/>
          <p:cNvSpPr>
            <a:spLocks noGrp="1"/>
          </p:cNvSpPr>
          <p:nvPr>
            <p:ph idx="4294967295"/>
          </p:nvPr>
        </p:nvSpPr>
        <p:spPr>
          <a:xfrm>
            <a:off x="0" y="0"/>
            <a:ext cx="12192000" cy="6858000"/>
          </a:xfrm>
        </p:spPr>
        <p:txBody>
          <a:bodyPr>
            <a:normAutofit/>
          </a:bodyPr>
          <a:lstStyle/>
          <a:p>
            <a:pPr marL="0" indent="0">
              <a:buNone/>
            </a:pPr>
            <a:r>
              <a:rPr lang="en-US" dirty="0"/>
              <a:t> </a:t>
            </a:r>
            <a:endParaRPr lang="en-US" b="1" dirty="0"/>
          </a:p>
          <a:p>
            <a:endParaRPr lang="en-US" dirty="0"/>
          </a:p>
        </p:txBody>
      </p:sp>
    </p:spTree>
    <p:extLst>
      <p:ext uri="{BB962C8B-B14F-4D97-AF65-F5344CB8AC3E}">
        <p14:creationId xmlns:p14="http://schemas.microsoft.com/office/powerpoint/2010/main" val="13848249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152" y="1"/>
            <a:ext cx="12101847" cy="6858000"/>
          </a:xfrm>
        </p:spPr>
        <p:txBody>
          <a:bodyPr>
            <a:normAutofit/>
          </a:bodyPr>
          <a:lstStyle/>
          <a:p>
            <a:r>
              <a:rPr lang="en-US" b="1" dirty="0">
                <a:solidFill>
                  <a:schemeClr val="tx1"/>
                </a:solidFill>
              </a:rPr>
              <a:t>Structure and Academic Requirements for Associate Degree </a:t>
            </a:r>
            <a:r>
              <a:rPr lang="en-US" b="1" dirty="0" smtClean="0">
                <a:solidFill>
                  <a:schemeClr val="tx1"/>
                </a:solidFill>
              </a:rPr>
              <a:t>Programs</a:t>
            </a:r>
            <a:endParaRPr lang="en-US" b="1" dirty="0"/>
          </a:p>
          <a:p>
            <a:r>
              <a:rPr lang="en-US" b="1" dirty="0"/>
              <a:t> a) </a:t>
            </a:r>
            <a:r>
              <a:rPr lang="en-US" b="1" dirty="0">
                <a:solidFill>
                  <a:schemeClr val="tx1"/>
                </a:solidFill>
              </a:rPr>
              <a:t>Credit Hours</a:t>
            </a:r>
            <a:r>
              <a:rPr lang="en-US" b="1" dirty="0"/>
              <a:t>: The standard range prescribed to qualify for the Associate Degree is </a:t>
            </a:r>
            <a:r>
              <a:rPr lang="en-US" b="1" dirty="0">
                <a:solidFill>
                  <a:srgbClr val="FF0000"/>
                </a:solidFill>
              </a:rPr>
              <a:t>60-72 credit hours</a:t>
            </a:r>
            <a:r>
              <a:rPr lang="en-US" b="1" dirty="0"/>
              <a:t> with a normal range of </a:t>
            </a:r>
            <a:r>
              <a:rPr lang="en-US" b="1" dirty="0">
                <a:solidFill>
                  <a:srgbClr val="FF0000"/>
                </a:solidFill>
              </a:rPr>
              <a:t>15-18 credit hours </a:t>
            </a:r>
            <a:r>
              <a:rPr lang="en-US" b="1" dirty="0"/>
              <a:t>in each semester. The university may however </a:t>
            </a:r>
            <a:r>
              <a:rPr lang="en-US" b="1" dirty="0">
                <a:solidFill>
                  <a:srgbClr val="FF0000"/>
                </a:solidFill>
              </a:rPr>
              <a:t>offer maximum of 21 credit hours in a semester where there is a program speciﬁc </a:t>
            </a:r>
            <a:r>
              <a:rPr lang="en-US" b="1" dirty="0"/>
              <a:t>requirement of the same provided that the total number of credit hours for the Associate Degree program </a:t>
            </a:r>
            <a:r>
              <a:rPr lang="en-US" b="1" dirty="0">
                <a:solidFill>
                  <a:srgbClr val="FF0000"/>
                </a:solidFill>
              </a:rPr>
              <a:t>must not exceed beyond 72 credit hours. </a:t>
            </a:r>
            <a:endParaRPr lang="en-US" b="1" dirty="0" smtClean="0">
              <a:solidFill>
                <a:srgbClr val="FF0000"/>
              </a:solidFill>
            </a:endParaRPr>
          </a:p>
          <a:p>
            <a:r>
              <a:rPr lang="en-US" b="1" dirty="0" smtClean="0"/>
              <a:t>b</a:t>
            </a:r>
            <a:r>
              <a:rPr lang="en-US" b="1" dirty="0"/>
              <a:t>) </a:t>
            </a:r>
            <a:r>
              <a:rPr lang="en-US" b="1" dirty="0">
                <a:solidFill>
                  <a:schemeClr val="tx1"/>
                </a:solidFill>
              </a:rPr>
              <a:t>General Education Courses</a:t>
            </a:r>
            <a:r>
              <a:rPr lang="en-US" b="1" dirty="0"/>
              <a:t>: All Associate Degree programs shall be comprised of a </a:t>
            </a:r>
            <a:r>
              <a:rPr lang="en-US" b="1" dirty="0">
                <a:solidFill>
                  <a:srgbClr val="FF0000"/>
                </a:solidFill>
              </a:rPr>
              <a:t>mandatory set of 30 credits hours</a:t>
            </a:r>
            <a:r>
              <a:rPr lang="en-US" b="1" dirty="0"/>
              <a:t> for general education courses as prescribed in this policy</a:t>
            </a:r>
            <a:r>
              <a:rPr lang="en-US" b="1" dirty="0" smtClean="0"/>
              <a:t>.</a:t>
            </a:r>
          </a:p>
          <a:p>
            <a:r>
              <a:rPr lang="en-US" b="1" dirty="0" smtClean="0"/>
              <a:t> </a:t>
            </a:r>
            <a:r>
              <a:rPr lang="en-US" b="1" dirty="0"/>
              <a:t>c) </a:t>
            </a:r>
            <a:r>
              <a:rPr lang="en-US" b="1" dirty="0">
                <a:solidFill>
                  <a:schemeClr val="tx1"/>
                </a:solidFill>
              </a:rPr>
              <a:t>Major Courses</a:t>
            </a:r>
            <a:r>
              <a:rPr lang="en-US" b="1" dirty="0"/>
              <a:t>: All Associate Degree programs shall be comprised of a </a:t>
            </a:r>
            <a:r>
              <a:rPr lang="en-US" b="1" dirty="0">
                <a:solidFill>
                  <a:srgbClr val="FF0000"/>
                </a:solidFill>
              </a:rPr>
              <a:t>mandatory set of 30-42 credit hours for major or disciplinary courses</a:t>
            </a:r>
            <a:r>
              <a:rPr lang="en-US" b="1" dirty="0" smtClean="0">
                <a:solidFill>
                  <a:srgbClr val="FF0000"/>
                </a:solidFill>
              </a:rPr>
              <a:t>.</a:t>
            </a:r>
          </a:p>
          <a:p>
            <a:r>
              <a:rPr lang="en-US" b="1" dirty="0" smtClean="0"/>
              <a:t>d) </a:t>
            </a:r>
            <a:r>
              <a:rPr lang="en-US" b="1" dirty="0" smtClean="0">
                <a:solidFill>
                  <a:schemeClr val="tx1"/>
                </a:solidFill>
              </a:rPr>
              <a:t>The </a:t>
            </a:r>
            <a:r>
              <a:rPr lang="en-US" b="1" dirty="0">
                <a:solidFill>
                  <a:schemeClr val="tx1"/>
                </a:solidFill>
              </a:rPr>
              <a:t>minimum CGPA required </a:t>
            </a:r>
            <a:r>
              <a:rPr lang="en-US" b="1" dirty="0"/>
              <a:t>for the award of Associate Degree program shall be </a:t>
            </a:r>
            <a:r>
              <a:rPr lang="en-US" b="1" dirty="0">
                <a:solidFill>
                  <a:srgbClr val="FF0000"/>
                </a:solidFill>
              </a:rPr>
              <a:t>2.00 / 4.00. </a:t>
            </a:r>
            <a:r>
              <a:rPr lang="en-US" b="1" dirty="0"/>
              <a:t>Universities may however set higher standard in this regard</a:t>
            </a:r>
            <a:r>
              <a:rPr lang="en-US" b="1" dirty="0" smtClean="0"/>
              <a:t>.</a:t>
            </a:r>
          </a:p>
          <a:p>
            <a:r>
              <a:rPr lang="en-US" b="1" dirty="0" smtClean="0"/>
              <a:t> </a:t>
            </a:r>
            <a:r>
              <a:rPr lang="en-US" b="1" dirty="0"/>
              <a:t>e</a:t>
            </a:r>
            <a:r>
              <a:rPr lang="en-US" b="1" dirty="0" smtClean="0"/>
              <a:t>) </a:t>
            </a:r>
            <a:r>
              <a:rPr lang="en-US" b="1" dirty="0">
                <a:solidFill>
                  <a:schemeClr val="tx1"/>
                </a:solidFill>
              </a:rPr>
              <a:t>Program Duration: </a:t>
            </a:r>
            <a:r>
              <a:rPr lang="en-US" b="1" dirty="0"/>
              <a:t>The </a:t>
            </a:r>
            <a:r>
              <a:rPr lang="en-US" b="1" dirty="0">
                <a:solidFill>
                  <a:srgbClr val="FF0000"/>
                </a:solidFill>
              </a:rPr>
              <a:t>minimum and maximum duration </a:t>
            </a:r>
            <a:r>
              <a:rPr lang="en-US" b="1" dirty="0"/>
              <a:t>to complete the Associate Degree program is four </a:t>
            </a:r>
            <a:r>
              <a:rPr lang="en-US" b="1" dirty="0">
                <a:solidFill>
                  <a:srgbClr val="FF0000"/>
                </a:solidFill>
              </a:rPr>
              <a:t>(04) and six (06) regular semesters</a:t>
            </a:r>
            <a:r>
              <a:rPr lang="en-US" b="1" dirty="0"/>
              <a:t>, respectively. </a:t>
            </a:r>
            <a:r>
              <a:rPr lang="en-US" b="1" dirty="0">
                <a:solidFill>
                  <a:srgbClr val="FF0000"/>
                </a:solidFill>
              </a:rPr>
              <a:t>In extraordinary circumstances, and subject to approval of the concerned statutory body </a:t>
            </a:r>
            <a:r>
              <a:rPr lang="en-US" b="1" dirty="0"/>
              <a:t>of the university, the maximum duration to complete the degree program </a:t>
            </a:r>
            <a:r>
              <a:rPr lang="en-US" b="1" dirty="0">
                <a:solidFill>
                  <a:srgbClr val="FF0000"/>
                </a:solidFill>
              </a:rPr>
              <a:t>may further be extended to another semester. </a:t>
            </a:r>
          </a:p>
          <a:p>
            <a:r>
              <a:rPr lang="en-US" b="1" dirty="0"/>
              <a:t> </a:t>
            </a:r>
            <a:endParaRPr lang="en-US" dirty="0"/>
          </a:p>
        </p:txBody>
      </p:sp>
      <p:sp>
        <p:nvSpPr>
          <p:cNvPr id="2" name="Slide Number Placeholder 1"/>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24382199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42250"/>
            <a:ext cx="12192000" cy="4708981"/>
          </a:xfrm>
          <a:prstGeom prst="rect">
            <a:avLst/>
          </a:prstGeom>
        </p:spPr>
        <p:txBody>
          <a:bodyPr wrap="square">
            <a:spAutoFit/>
          </a:bodyPr>
          <a:lstStyle/>
          <a:p>
            <a:r>
              <a:rPr lang="en-US" sz="2000" b="1" dirty="0"/>
              <a:t>Structure and Academic Requirements for </a:t>
            </a:r>
            <a:r>
              <a:rPr lang="en-US" sz="2000" b="1" dirty="0" smtClean="0"/>
              <a:t>BS Programs</a:t>
            </a:r>
            <a:endParaRPr lang="en-US" sz="2000" b="1" dirty="0"/>
          </a:p>
          <a:p>
            <a:r>
              <a:rPr lang="en-US" dirty="0">
                <a:solidFill>
                  <a:schemeClr val="bg1"/>
                </a:solidFill>
              </a:rPr>
              <a:t> </a:t>
            </a:r>
            <a:r>
              <a:rPr lang="en-US" b="1" dirty="0">
                <a:solidFill>
                  <a:schemeClr val="bg1"/>
                </a:solidFill>
              </a:rPr>
              <a:t>a) </a:t>
            </a:r>
            <a:r>
              <a:rPr lang="en-US" sz="2000" b="1" dirty="0"/>
              <a:t>Credit Hours: </a:t>
            </a:r>
            <a:r>
              <a:rPr lang="en-US" sz="2000" dirty="0">
                <a:solidFill>
                  <a:schemeClr val="bg1"/>
                </a:solidFill>
              </a:rPr>
              <a:t>The standard range prescribed to qualify for the  undergraduate/equivalent </a:t>
            </a:r>
            <a:r>
              <a:rPr lang="en-US" sz="2000" dirty="0" smtClean="0">
                <a:solidFill>
                  <a:schemeClr val="bg1"/>
                </a:solidFill>
              </a:rPr>
              <a:t>   </a:t>
            </a:r>
          </a:p>
          <a:p>
            <a:r>
              <a:rPr lang="en-US" sz="2000" dirty="0">
                <a:solidFill>
                  <a:schemeClr val="bg1"/>
                </a:solidFill>
              </a:rPr>
              <a:t> </a:t>
            </a:r>
            <a:r>
              <a:rPr lang="en-US" sz="2000" dirty="0" smtClean="0">
                <a:solidFill>
                  <a:schemeClr val="bg1"/>
                </a:solidFill>
              </a:rPr>
              <a:t>    </a:t>
            </a:r>
            <a:r>
              <a:rPr lang="en-US" sz="2000" dirty="0" smtClean="0">
                <a:solidFill>
                  <a:schemeClr val="bg1"/>
                </a:solidFill>
              </a:rPr>
              <a:t>degree program </a:t>
            </a:r>
            <a:r>
              <a:rPr lang="en-US" sz="2000" dirty="0">
                <a:solidFill>
                  <a:schemeClr val="bg1"/>
                </a:solidFill>
              </a:rPr>
              <a:t>is </a:t>
            </a:r>
            <a:r>
              <a:rPr lang="en-US" sz="2000" b="1" dirty="0" smtClean="0">
                <a:solidFill>
                  <a:srgbClr val="FF0000"/>
                </a:solidFill>
              </a:rPr>
              <a:t>120-144 </a:t>
            </a:r>
            <a:r>
              <a:rPr lang="en-US" sz="2000" b="1" dirty="0">
                <a:solidFill>
                  <a:srgbClr val="FF0000"/>
                </a:solidFill>
              </a:rPr>
              <a:t>credit </a:t>
            </a:r>
            <a:r>
              <a:rPr lang="en-US" sz="2000" b="1" dirty="0" smtClean="0">
                <a:solidFill>
                  <a:srgbClr val="FF0000"/>
                </a:solidFill>
              </a:rPr>
              <a:t>hours </a:t>
            </a:r>
            <a:r>
              <a:rPr lang="en-US" sz="2000" dirty="0" smtClean="0">
                <a:solidFill>
                  <a:schemeClr val="bg1"/>
                </a:solidFill>
              </a:rPr>
              <a:t>with </a:t>
            </a:r>
            <a:r>
              <a:rPr lang="en-US" sz="2000" dirty="0">
                <a:solidFill>
                  <a:schemeClr val="bg1"/>
                </a:solidFill>
              </a:rPr>
              <a:t>a normal range of </a:t>
            </a:r>
            <a:r>
              <a:rPr lang="en-US" sz="2000" dirty="0">
                <a:solidFill>
                  <a:srgbClr val="FF0000"/>
                </a:solidFill>
              </a:rPr>
              <a:t>15-18 credit hours </a:t>
            </a:r>
            <a:r>
              <a:rPr lang="en-US" sz="2000" dirty="0">
                <a:solidFill>
                  <a:schemeClr val="bg1"/>
                </a:solidFill>
              </a:rPr>
              <a:t>in each </a:t>
            </a:r>
            <a:r>
              <a:rPr lang="en-US" sz="2000" dirty="0" smtClean="0">
                <a:solidFill>
                  <a:schemeClr val="bg1"/>
                </a:solidFill>
              </a:rPr>
              <a:t> </a:t>
            </a:r>
          </a:p>
          <a:p>
            <a:r>
              <a:rPr lang="en-US" sz="2000" dirty="0">
                <a:solidFill>
                  <a:schemeClr val="bg1"/>
                </a:solidFill>
              </a:rPr>
              <a:t> </a:t>
            </a:r>
            <a:r>
              <a:rPr lang="en-US" sz="2000" dirty="0" smtClean="0">
                <a:solidFill>
                  <a:schemeClr val="bg1"/>
                </a:solidFill>
              </a:rPr>
              <a:t>    </a:t>
            </a:r>
            <a:r>
              <a:rPr lang="en-US" sz="2000" dirty="0" smtClean="0">
                <a:solidFill>
                  <a:schemeClr val="bg1"/>
                </a:solidFill>
              </a:rPr>
              <a:t>semester</a:t>
            </a:r>
            <a:r>
              <a:rPr lang="en-US" sz="2000" dirty="0">
                <a:solidFill>
                  <a:schemeClr val="bg1"/>
                </a:solidFill>
              </a:rPr>
              <a:t>. The </a:t>
            </a:r>
            <a:r>
              <a:rPr lang="en-US" sz="2000" dirty="0" smtClean="0">
                <a:solidFill>
                  <a:schemeClr val="bg1"/>
                </a:solidFill>
              </a:rPr>
              <a:t>university </a:t>
            </a:r>
            <a:r>
              <a:rPr lang="en-US" sz="2000" dirty="0">
                <a:solidFill>
                  <a:schemeClr val="bg1"/>
                </a:solidFill>
              </a:rPr>
              <a:t>may however offer maximum of 21 credit hours in a semester where </a:t>
            </a:r>
            <a:endParaRPr lang="en-US" sz="2000" dirty="0" smtClean="0">
              <a:solidFill>
                <a:schemeClr val="bg1"/>
              </a:solidFill>
            </a:endParaRPr>
          </a:p>
          <a:p>
            <a:r>
              <a:rPr lang="en-US" sz="2000" dirty="0">
                <a:solidFill>
                  <a:schemeClr val="bg1"/>
                </a:solidFill>
              </a:rPr>
              <a:t> </a:t>
            </a:r>
            <a:r>
              <a:rPr lang="en-US" sz="2000" dirty="0" smtClean="0">
                <a:solidFill>
                  <a:schemeClr val="bg1"/>
                </a:solidFill>
              </a:rPr>
              <a:t>    </a:t>
            </a:r>
            <a:r>
              <a:rPr lang="en-US" sz="2000" dirty="0" smtClean="0">
                <a:solidFill>
                  <a:schemeClr val="bg1"/>
                </a:solidFill>
              </a:rPr>
              <a:t>there </a:t>
            </a:r>
            <a:r>
              <a:rPr lang="en-US" sz="2000" dirty="0">
                <a:solidFill>
                  <a:schemeClr val="bg1"/>
                </a:solidFill>
              </a:rPr>
              <a:t>is a program speciﬁc </a:t>
            </a:r>
            <a:r>
              <a:rPr lang="en-US" sz="2000" dirty="0" smtClean="0">
                <a:solidFill>
                  <a:schemeClr val="bg1"/>
                </a:solidFill>
              </a:rPr>
              <a:t>requirement </a:t>
            </a:r>
            <a:r>
              <a:rPr lang="en-US" sz="2000" dirty="0">
                <a:solidFill>
                  <a:schemeClr val="bg1"/>
                </a:solidFill>
              </a:rPr>
              <a:t>of the same provided that the total number of credit </a:t>
            </a:r>
            <a:endParaRPr lang="en-US" sz="2000" dirty="0" smtClean="0">
              <a:solidFill>
                <a:schemeClr val="bg1"/>
              </a:solidFill>
            </a:endParaRPr>
          </a:p>
          <a:p>
            <a:r>
              <a:rPr lang="en-US" sz="2000" dirty="0">
                <a:solidFill>
                  <a:schemeClr val="bg1"/>
                </a:solidFill>
              </a:rPr>
              <a:t> </a:t>
            </a:r>
            <a:r>
              <a:rPr lang="en-US" sz="2000" dirty="0" smtClean="0">
                <a:solidFill>
                  <a:schemeClr val="bg1"/>
                </a:solidFill>
              </a:rPr>
              <a:t>    </a:t>
            </a:r>
            <a:r>
              <a:rPr lang="en-US" sz="2000" dirty="0" smtClean="0">
                <a:solidFill>
                  <a:schemeClr val="bg1"/>
                </a:solidFill>
              </a:rPr>
              <a:t>hours </a:t>
            </a:r>
            <a:r>
              <a:rPr lang="en-US" sz="2000" dirty="0">
                <a:solidFill>
                  <a:schemeClr val="bg1"/>
                </a:solidFill>
              </a:rPr>
              <a:t>for the Associate Degree </a:t>
            </a:r>
            <a:r>
              <a:rPr lang="en-US" sz="2000" dirty="0" smtClean="0">
                <a:solidFill>
                  <a:schemeClr val="bg1"/>
                </a:solidFill>
              </a:rPr>
              <a:t>program </a:t>
            </a:r>
            <a:r>
              <a:rPr lang="en-US" sz="2000" dirty="0">
                <a:solidFill>
                  <a:schemeClr val="bg1"/>
                </a:solidFill>
              </a:rPr>
              <a:t>must not exceed beyond </a:t>
            </a:r>
            <a:r>
              <a:rPr lang="en-US" sz="2000" b="1" dirty="0" smtClean="0">
                <a:solidFill>
                  <a:srgbClr val="FF0000"/>
                </a:solidFill>
              </a:rPr>
              <a:t>144 credit </a:t>
            </a:r>
            <a:r>
              <a:rPr lang="en-US" sz="2000" b="1" dirty="0">
                <a:solidFill>
                  <a:srgbClr val="FF0000"/>
                </a:solidFill>
              </a:rPr>
              <a:t>hours</a:t>
            </a:r>
            <a:r>
              <a:rPr lang="en-US" sz="2000" dirty="0">
                <a:solidFill>
                  <a:srgbClr val="FF0000"/>
                </a:solidFill>
              </a:rPr>
              <a:t>. </a:t>
            </a:r>
          </a:p>
          <a:p>
            <a:r>
              <a:rPr lang="en-US" sz="2000" b="1" dirty="0">
                <a:solidFill>
                  <a:schemeClr val="bg1"/>
                </a:solidFill>
              </a:rPr>
              <a:t>b) </a:t>
            </a:r>
            <a:r>
              <a:rPr lang="en-US" sz="2000" b="1" dirty="0"/>
              <a:t>General Education Courses: </a:t>
            </a:r>
            <a:r>
              <a:rPr lang="en-US" sz="2000" dirty="0">
                <a:solidFill>
                  <a:schemeClr val="bg1"/>
                </a:solidFill>
              </a:rPr>
              <a:t>All undergraduate/equivalent degree </a:t>
            </a:r>
            <a:r>
              <a:rPr lang="en-US" sz="2000" dirty="0" smtClean="0">
                <a:solidFill>
                  <a:schemeClr val="bg1"/>
                </a:solidFill>
              </a:rPr>
              <a:t>programs shall </a:t>
            </a:r>
            <a:r>
              <a:rPr lang="en-US" sz="2000" dirty="0">
                <a:solidFill>
                  <a:schemeClr val="bg1"/>
                </a:solidFill>
              </a:rPr>
              <a:t>be </a:t>
            </a:r>
            <a:r>
              <a:rPr lang="en-US" sz="2000" dirty="0" smtClean="0">
                <a:solidFill>
                  <a:schemeClr val="bg1"/>
                </a:solidFill>
              </a:rPr>
              <a:t> </a:t>
            </a:r>
          </a:p>
          <a:p>
            <a:r>
              <a:rPr lang="en-US" sz="2000" dirty="0">
                <a:solidFill>
                  <a:schemeClr val="bg1"/>
                </a:solidFill>
              </a:rPr>
              <a:t> </a:t>
            </a:r>
            <a:r>
              <a:rPr lang="en-US" sz="2000" dirty="0" smtClean="0">
                <a:solidFill>
                  <a:schemeClr val="bg1"/>
                </a:solidFill>
              </a:rPr>
              <a:t>    </a:t>
            </a:r>
            <a:r>
              <a:rPr lang="en-US" sz="2000" dirty="0" smtClean="0">
                <a:solidFill>
                  <a:schemeClr val="bg1"/>
                </a:solidFill>
              </a:rPr>
              <a:t>comprised </a:t>
            </a:r>
            <a:r>
              <a:rPr lang="en-US" sz="2000" dirty="0">
                <a:solidFill>
                  <a:schemeClr val="bg1"/>
                </a:solidFill>
              </a:rPr>
              <a:t>of a </a:t>
            </a:r>
            <a:r>
              <a:rPr lang="en-US" sz="2000" dirty="0" smtClean="0">
                <a:solidFill>
                  <a:schemeClr val="bg1"/>
                </a:solidFill>
              </a:rPr>
              <a:t>mandatory </a:t>
            </a:r>
            <a:r>
              <a:rPr lang="en-US" sz="2000" dirty="0">
                <a:solidFill>
                  <a:schemeClr val="bg1"/>
                </a:solidFill>
              </a:rPr>
              <a:t>set of </a:t>
            </a:r>
            <a:r>
              <a:rPr lang="en-US" sz="2000" b="1" dirty="0">
                <a:solidFill>
                  <a:srgbClr val="FF0000"/>
                </a:solidFill>
              </a:rPr>
              <a:t>30 credits hours </a:t>
            </a:r>
            <a:r>
              <a:rPr lang="en-US" sz="2000" dirty="0">
                <a:solidFill>
                  <a:schemeClr val="bg1"/>
                </a:solidFill>
              </a:rPr>
              <a:t>for general education courses as prescribed </a:t>
            </a:r>
            <a:r>
              <a:rPr lang="en-US" sz="2000" dirty="0" smtClean="0">
                <a:solidFill>
                  <a:schemeClr val="bg1"/>
                </a:solidFill>
              </a:rPr>
              <a:t> </a:t>
            </a:r>
          </a:p>
          <a:p>
            <a:r>
              <a:rPr lang="en-US" sz="2000" dirty="0">
                <a:solidFill>
                  <a:schemeClr val="bg1"/>
                </a:solidFill>
              </a:rPr>
              <a:t> </a:t>
            </a:r>
            <a:r>
              <a:rPr lang="en-US" sz="2000" dirty="0" smtClean="0">
                <a:solidFill>
                  <a:schemeClr val="bg1"/>
                </a:solidFill>
              </a:rPr>
              <a:t>    </a:t>
            </a:r>
            <a:r>
              <a:rPr lang="en-US" sz="2000" dirty="0" smtClean="0">
                <a:solidFill>
                  <a:schemeClr val="bg1"/>
                </a:solidFill>
              </a:rPr>
              <a:t>in </a:t>
            </a:r>
            <a:r>
              <a:rPr lang="en-US" sz="2000" dirty="0">
                <a:solidFill>
                  <a:schemeClr val="bg1"/>
                </a:solidFill>
              </a:rPr>
              <a:t>this policy.</a:t>
            </a:r>
          </a:p>
          <a:p>
            <a:r>
              <a:rPr lang="en-US" sz="2000" b="1" dirty="0" smtClean="0">
                <a:solidFill>
                  <a:schemeClr val="bg1"/>
                </a:solidFill>
              </a:rPr>
              <a:t>c</a:t>
            </a:r>
            <a:r>
              <a:rPr lang="en-US" sz="2000" b="1" dirty="0">
                <a:solidFill>
                  <a:schemeClr val="bg1"/>
                </a:solidFill>
              </a:rPr>
              <a:t>) </a:t>
            </a:r>
            <a:r>
              <a:rPr lang="en-US" sz="2000" b="1" dirty="0"/>
              <a:t>Major Courses</a:t>
            </a:r>
            <a:r>
              <a:rPr lang="en-US" sz="2000" dirty="0">
                <a:solidFill>
                  <a:schemeClr val="bg1"/>
                </a:solidFill>
              </a:rPr>
              <a:t>: All undergraduate/equivalent degree </a:t>
            </a:r>
            <a:r>
              <a:rPr lang="en-US" sz="2000" dirty="0" smtClean="0">
                <a:solidFill>
                  <a:schemeClr val="bg1"/>
                </a:solidFill>
              </a:rPr>
              <a:t>programs </a:t>
            </a:r>
            <a:r>
              <a:rPr lang="en-US" sz="2000" dirty="0">
                <a:solidFill>
                  <a:schemeClr val="bg1"/>
                </a:solidFill>
              </a:rPr>
              <a:t>shall be comprised of a </a:t>
            </a:r>
            <a:r>
              <a:rPr lang="en-US" sz="2000" dirty="0" smtClean="0">
                <a:solidFill>
                  <a:schemeClr val="bg1"/>
                </a:solidFill>
              </a:rPr>
              <a:t> </a:t>
            </a:r>
          </a:p>
          <a:p>
            <a:r>
              <a:rPr lang="en-US" sz="2000" dirty="0">
                <a:solidFill>
                  <a:schemeClr val="bg1"/>
                </a:solidFill>
              </a:rPr>
              <a:t> </a:t>
            </a:r>
            <a:r>
              <a:rPr lang="en-US" sz="2000" dirty="0" smtClean="0">
                <a:solidFill>
                  <a:schemeClr val="bg1"/>
                </a:solidFill>
              </a:rPr>
              <a:t>   </a:t>
            </a:r>
            <a:r>
              <a:rPr lang="en-US" sz="2000" dirty="0" smtClean="0">
                <a:solidFill>
                  <a:schemeClr val="bg1"/>
                </a:solidFill>
              </a:rPr>
              <a:t>mandatory </a:t>
            </a:r>
            <a:r>
              <a:rPr lang="en-US" sz="2000" dirty="0">
                <a:solidFill>
                  <a:schemeClr val="bg1"/>
                </a:solidFill>
              </a:rPr>
              <a:t>set of </a:t>
            </a:r>
            <a:r>
              <a:rPr lang="en-US" sz="2000" b="1" dirty="0" smtClean="0">
                <a:solidFill>
                  <a:srgbClr val="FF0000"/>
                </a:solidFill>
              </a:rPr>
              <a:t>72 </a:t>
            </a:r>
            <a:r>
              <a:rPr lang="en-US" sz="2000" b="1" dirty="0" smtClean="0">
                <a:solidFill>
                  <a:srgbClr val="FF0000"/>
                </a:solidFill>
              </a:rPr>
              <a:t>credit </a:t>
            </a:r>
            <a:r>
              <a:rPr lang="en-US" sz="2000" b="1" dirty="0">
                <a:solidFill>
                  <a:srgbClr val="FF0000"/>
                </a:solidFill>
              </a:rPr>
              <a:t>hours (minimum) </a:t>
            </a:r>
            <a:r>
              <a:rPr lang="en-US" sz="2000" dirty="0" smtClean="0">
                <a:solidFill>
                  <a:schemeClr val="bg1"/>
                </a:solidFill>
              </a:rPr>
              <a:t>for </a:t>
            </a:r>
            <a:r>
              <a:rPr lang="en-US" sz="2000" dirty="0">
                <a:solidFill>
                  <a:schemeClr val="bg1"/>
                </a:solidFill>
              </a:rPr>
              <a:t>major or disciplinary courses.</a:t>
            </a:r>
          </a:p>
          <a:p>
            <a:r>
              <a:rPr lang="en-US" sz="2000" b="1" dirty="0" smtClean="0">
                <a:solidFill>
                  <a:schemeClr val="bg1"/>
                </a:solidFill>
              </a:rPr>
              <a:t>d</a:t>
            </a:r>
            <a:r>
              <a:rPr lang="en-US" sz="2000" b="1" dirty="0">
                <a:solidFill>
                  <a:schemeClr val="bg1"/>
                </a:solidFill>
              </a:rPr>
              <a:t>) </a:t>
            </a:r>
            <a:r>
              <a:rPr lang="en-US" sz="2000" b="1" dirty="0"/>
              <a:t>Interdisciplinary/allied courses: </a:t>
            </a:r>
            <a:r>
              <a:rPr lang="en-US" sz="2000" b="1" dirty="0">
                <a:solidFill>
                  <a:srgbClr val="FF0000"/>
                </a:solidFill>
              </a:rPr>
              <a:t>minimum 12 credit </a:t>
            </a:r>
            <a:r>
              <a:rPr lang="en-US" sz="2000" b="1" dirty="0" smtClean="0">
                <a:solidFill>
                  <a:srgbClr val="FF0000"/>
                </a:solidFill>
              </a:rPr>
              <a:t>hours.</a:t>
            </a:r>
          </a:p>
          <a:p>
            <a:r>
              <a:rPr lang="en-US" sz="2000" b="1" dirty="0">
                <a:solidFill>
                  <a:schemeClr val="bg1"/>
                </a:solidFill>
              </a:rPr>
              <a:t>e) </a:t>
            </a:r>
            <a:r>
              <a:rPr lang="en-US" sz="2000" b="1" dirty="0"/>
              <a:t>Field experience/internship: </a:t>
            </a:r>
            <a:r>
              <a:rPr lang="en-US" sz="2000" b="1" dirty="0">
                <a:solidFill>
                  <a:srgbClr val="FF0000"/>
                </a:solidFill>
              </a:rPr>
              <a:t>03 credit </a:t>
            </a:r>
            <a:r>
              <a:rPr lang="en-US" sz="2000" b="1" dirty="0" smtClean="0">
                <a:solidFill>
                  <a:srgbClr val="FF0000"/>
                </a:solidFill>
              </a:rPr>
              <a:t>hour</a:t>
            </a:r>
          </a:p>
          <a:p>
            <a:r>
              <a:rPr lang="en-US" sz="2000" dirty="0" smtClean="0">
                <a:solidFill>
                  <a:schemeClr val="bg1"/>
                </a:solidFill>
              </a:rPr>
              <a:t> </a:t>
            </a:r>
            <a:r>
              <a:rPr lang="en-US" sz="2000" b="1" dirty="0" smtClean="0">
                <a:solidFill>
                  <a:schemeClr val="bg1"/>
                </a:solidFill>
              </a:rPr>
              <a:t>f</a:t>
            </a:r>
            <a:r>
              <a:rPr lang="en-US" sz="2000" b="1" dirty="0">
                <a:solidFill>
                  <a:schemeClr val="bg1"/>
                </a:solidFill>
              </a:rPr>
              <a:t>) </a:t>
            </a:r>
            <a:r>
              <a:rPr lang="en-US" sz="2000" b="1" dirty="0"/>
              <a:t>Capstone project: </a:t>
            </a:r>
            <a:r>
              <a:rPr lang="en-US" sz="2000" b="1" dirty="0">
                <a:solidFill>
                  <a:srgbClr val="FF0000"/>
                </a:solidFill>
              </a:rPr>
              <a:t>03 credit hours</a:t>
            </a:r>
            <a:endParaRPr lang="en-US" sz="2000" b="1" dirty="0" smtClean="0">
              <a:solidFill>
                <a:srgbClr val="FF0000"/>
              </a:solidFill>
            </a:endParaRPr>
          </a:p>
          <a:p>
            <a:endParaRPr lang="en-US" sz="2000" dirty="0"/>
          </a:p>
        </p:txBody>
      </p:sp>
    </p:spTree>
    <p:extLst>
      <p:ext uri="{BB962C8B-B14F-4D97-AF65-F5344CB8AC3E}">
        <p14:creationId xmlns:p14="http://schemas.microsoft.com/office/powerpoint/2010/main" val="65549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91147"/>
            <a:ext cx="12015989" cy="4524315"/>
          </a:xfrm>
          <a:prstGeom prst="rect">
            <a:avLst/>
          </a:prstGeom>
        </p:spPr>
        <p:txBody>
          <a:bodyPr wrap="square">
            <a:spAutoFit/>
          </a:bodyPr>
          <a:lstStyle/>
          <a:p>
            <a:r>
              <a:rPr lang="en-US" sz="2000" b="1" dirty="0">
                <a:solidFill>
                  <a:srgbClr val="FF0000"/>
                </a:solidFill>
              </a:rPr>
              <a:t>Registration </a:t>
            </a:r>
          </a:p>
          <a:p>
            <a:endParaRPr lang="en-US" dirty="0"/>
          </a:p>
          <a:p>
            <a:r>
              <a:rPr lang="en-US" dirty="0">
                <a:solidFill>
                  <a:schemeClr val="bg1"/>
                </a:solidFill>
              </a:rPr>
              <a:t>Affiliated colleges will register the students admitted in the AD program by using LMS of  University of Poonch, Rawalakot within one month after the admissions have been finalized as per the procedure prescribed by University of Poonch, Rawalakot. The </a:t>
            </a:r>
            <a:r>
              <a:rPr lang="en-US" dirty="0" err="1">
                <a:solidFill>
                  <a:schemeClr val="bg1"/>
                </a:solidFill>
              </a:rPr>
              <a:t>univerity</a:t>
            </a:r>
            <a:r>
              <a:rPr lang="en-US" dirty="0">
                <a:solidFill>
                  <a:schemeClr val="bg1"/>
                </a:solidFill>
              </a:rPr>
              <a:t> shall register the students of affiliated colleges into the AD program provided that</a:t>
            </a:r>
            <a:r>
              <a:rPr lang="en-US" dirty="0" smtClean="0">
                <a:solidFill>
                  <a:schemeClr val="bg1"/>
                </a:solidFill>
              </a:rPr>
              <a:t>:</a:t>
            </a:r>
          </a:p>
          <a:p>
            <a:r>
              <a:rPr lang="en-US" dirty="0" smtClean="0">
                <a:solidFill>
                  <a:schemeClr val="bg1"/>
                </a:solidFill>
              </a:rPr>
              <a:t> </a:t>
            </a:r>
            <a:r>
              <a:rPr lang="en-US" dirty="0" err="1">
                <a:solidFill>
                  <a:schemeClr val="bg1"/>
                </a:solidFill>
              </a:rPr>
              <a:t>i</a:t>
            </a:r>
            <a:r>
              <a:rPr lang="en-US" dirty="0">
                <a:solidFill>
                  <a:schemeClr val="bg1"/>
                </a:solidFill>
              </a:rPr>
              <a:t>. The registration fee as prescribed by the university must be paid in full and the proof of payment must be provided. </a:t>
            </a:r>
            <a:endParaRPr lang="en-US" dirty="0" smtClean="0">
              <a:solidFill>
                <a:schemeClr val="bg1"/>
              </a:solidFill>
            </a:endParaRPr>
          </a:p>
          <a:p>
            <a:r>
              <a:rPr lang="en-US" dirty="0" smtClean="0">
                <a:solidFill>
                  <a:schemeClr val="bg1"/>
                </a:solidFill>
              </a:rPr>
              <a:t>ii</a:t>
            </a:r>
            <a:r>
              <a:rPr lang="en-US" dirty="0">
                <a:solidFill>
                  <a:schemeClr val="bg1"/>
                </a:solidFill>
              </a:rPr>
              <a:t>. The registration returns will not be accepted without registration </a:t>
            </a:r>
            <a:r>
              <a:rPr lang="en-US" dirty="0" smtClean="0">
                <a:solidFill>
                  <a:schemeClr val="bg1"/>
                </a:solidFill>
              </a:rPr>
              <a:t>fee</a:t>
            </a:r>
          </a:p>
          <a:p>
            <a:r>
              <a:rPr lang="en-US" dirty="0" smtClean="0">
                <a:solidFill>
                  <a:schemeClr val="bg1"/>
                </a:solidFill>
              </a:rPr>
              <a:t>iii</a:t>
            </a:r>
            <a:r>
              <a:rPr lang="en-US" dirty="0">
                <a:solidFill>
                  <a:schemeClr val="bg1"/>
                </a:solidFill>
              </a:rPr>
              <a:t>. In case the affiliated colleges do not submit the registration returns within due time, the late fee will be </a:t>
            </a:r>
            <a:r>
              <a:rPr lang="en-US" dirty="0" smtClean="0">
                <a:solidFill>
                  <a:schemeClr val="bg1"/>
                </a:solidFill>
              </a:rPr>
              <a:t>   </a:t>
            </a:r>
          </a:p>
          <a:p>
            <a:r>
              <a:rPr lang="en-US" dirty="0">
                <a:solidFill>
                  <a:schemeClr val="bg1"/>
                </a:solidFill>
              </a:rPr>
              <a:t> </a:t>
            </a:r>
            <a:r>
              <a:rPr lang="en-US" dirty="0" smtClean="0">
                <a:solidFill>
                  <a:schemeClr val="bg1"/>
                </a:solidFill>
              </a:rPr>
              <a:t>    imposed </a:t>
            </a:r>
            <a:r>
              <a:rPr lang="en-US" dirty="0">
                <a:solidFill>
                  <a:schemeClr val="bg1"/>
                </a:solidFill>
              </a:rPr>
              <a:t>on the college as per following details:  </a:t>
            </a:r>
            <a:endParaRPr lang="en-US" dirty="0" smtClean="0">
              <a:solidFill>
                <a:schemeClr val="bg1"/>
              </a:solidFill>
            </a:endParaRPr>
          </a:p>
          <a:p>
            <a:r>
              <a:rPr lang="en-US" dirty="0">
                <a:solidFill>
                  <a:schemeClr val="bg1"/>
                </a:solidFill>
              </a:rPr>
              <a:t> </a:t>
            </a:r>
            <a:r>
              <a:rPr lang="en-US" dirty="0" smtClean="0">
                <a:solidFill>
                  <a:schemeClr val="bg1"/>
                </a:solidFill>
              </a:rPr>
              <a:t>     </a:t>
            </a:r>
            <a:r>
              <a:rPr lang="en-US" dirty="0" smtClean="0"/>
              <a:t>a)  </a:t>
            </a:r>
            <a:r>
              <a:rPr lang="en-US" dirty="0" smtClean="0">
                <a:solidFill>
                  <a:schemeClr val="bg1"/>
                </a:solidFill>
              </a:rPr>
              <a:t>Late </a:t>
            </a:r>
            <a:r>
              <a:rPr lang="en-US" dirty="0">
                <a:solidFill>
                  <a:schemeClr val="bg1"/>
                </a:solidFill>
              </a:rPr>
              <a:t>up to 15 days =</a:t>
            </a:r>
            <a:r>
              <a:rPr lang="en-US" dirty="0" err="1">
                <a:solidFill>
                  <a:schemeClr val="bg1"/>
                </a:solidFill>
              </a:rPr>
              <a:t>Rs</a:t>
            </a:r>
            <a:r>
              <a:rPr lang="en-US" dirty="0">
                <a:solidFill>
                  <a:schemeClr val="bg1"/>
                </a:solidFill>
              </a:rPr>
              <a:t>. 500/- per student  </a:t>
            </a:r>
            <a:endParaRPr lang="en-US" dirty="0" smtClean="0">
              <a:solidFill>
                <a:schemeClr val="bg1"/>
              </a:solidFill>
            </a:endParaRPr>
          </a:p>
          <a:p>
            <a:r>
              <a:rPr lang="en-US" dirty="0" smtClean="0">
                <a:solidFill>
                  <a:schemeClr val="bg1"/>
                </a:solidFill>
              </a:rPr>
              <a:t>      </a:t>
            </a:r>
            <a:r>
              <a:rPr lang="en-US" dirty="0" smtClean="0"/>
              <a:t>b</a:t>
            </a:r>
            <a:r>
              <a:rPr lang="en-US" dirty="0"/>
              <a:t>) </a:t>
            </a:r>
            <a:r>
              <a:rPr lang="en-US" dirty="0">
                <a:solidFill>
                  <a:schemeClr val="bg1"/>
                </a:solidFill>
              </a:rPr>
              <a:t>From 15 days to one month = </a:t>
            </a:r>
            <a:r>
              <a:rPr lang="en-US" dirty="0" err="1">
                <a:solidFill>
                  <a:schemeClr val="bg1"/>
                </a:solidFill>
              </a:rPr>
              <a:t>Rs</a:t>
            </a:r>
            <a:r>
              <a:rPr lang="en-US" dirty="0">
                <a:solidFill>
                  <a:schemeClr val="bg1"/>
                </a:solidFill>
              </a:rPr>
              <a:t>. 1000/- per student </a:t>
            </a:r>
            <a:endParaRPr lang="en-US" dirty="0" smtClean="0">
              <a:solidFill>
                <a:schemeClr val="bg1"/>
              </a:solidFill>
            </a:endParaRPr>
          </a:p>
          <a:p>
            <a:r>
              <a:rPr lang="en-US" dirty="0">
                <a:solidFill>
                  <a:schemeClr val="bg1"/>
                </a:solidFill>
              </a:rPr>
              <a:t> </a:t>
            </a:r>
            <a:r>
              <a:rPr lang="en-US" dirty="0" smtClean="0">
                <a:solidFill>
                  <a:schemeClr val="bg1"/>
                </a:solidFill>
              </a:rPr>
              <a:t>     </a:t>
            </a:r>
            <a:r>
              <a:rPr lang="en-US" dirty="0" smtClean="0"/>
              <a:t>c</a:t>
            </a:r>
            <a:r>
              <a:rPr lang="en-US" dirty="0"/>
              <a:t>) </a:t>
            </a:r>
            <a:r>
              <a:rPr lang="en-US" dirty="0">
                <a:solidFill>
                  <a:schemeClr val="bg1"/>
                </a:solidFill>
              </a:rPr>
              <a:t>More than one month till final examination of 1st semester = double of the registration fee </a:t>
            </a:r>
            <a:endParaRPr lang="en-US" dirty="0" smtClean="0">
              <a:solidFill>
                <a:schemeClr val="bg1"/>
              </a:solidFill>
            </a:endParaRPr>
          </a:p>
          <a:p>
            <a:r>
              <a:rPr lang="en-US" dirty="0" smtClean="0">
                <a:solidFill>
                  <a:schemeClr val="bg1"/>
                </a:solidFill>
              </a:rPr>
              <a:t>iv</a:t>
            </a:r>
            <a:r>
              <a:rPr lang="en-US" dirty="0">
                <a:solidFill>
                  <a:schemeClr val="bg1"/>
                </a:solidFill>
              </a:rPr>
              <a:t>. Only students who have been enrolled by university will be permitted to appear in exams at the end of </a:t>
            </a:r>
            <a:r>
              <a:rPr lang="en-US" dirty="0" smtClean="0">
                <a:solidFill>
                  <a:schemeClr val="bg1"/>
                </a:solidFill>
              </a:rPr>
              <a:t>     </a:t>
            </a:r>
          </a:p>
          <a:p>
            <a:r>
              <a:rPr lang="en-US" dirty="0">
                <a:solidFill>
                  <a:schemeClr val="bg1"/>
                </a:solidFill>
              </a:rPr>
              <a:t> </a:t>
            </a:r>
            <a:r>
              <a:rPr lang="en-US" dirty="0" smtClean="0">
                <a:solidFill>
                  <a:schemeClr val="bg1"/>
                </a:solidFill>
              </a:rPr>
              <a:t>    the </a:t>
            </a:r>
            <a:r>
              <a:rPr lang="en-US" dirty="0">
                <a:solidFill>
                  <a:schemeClr val="bg1"/>
                </a:solidFill>
              </a:rPr>
              <a:t>first semester. </a:t>
            </a:r>
          </a:p>
        </p:txBody>
      </p:sp>
    </p:spTree>
    <p:extLst>
      <p:ext uri="{BB962C8B-B14F-4D97-AF65-F5344CB8AC3E}">
        <p14:creationId xmlns:p14="http://schemas.microsoft.com/office/powerpoint/2010/main" val="30512925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7294305"/>
          </a:xfrm>
          <a:prstGeom prst="rect">
            <a:avLst/>
          </a:prstGeom>
        </p:spPr>
        <p:txBody>
          <a:bodyPr wrap="square">
            <a:spAutoFit/>
          </a:bodyPr>
          <a:lstStyle/>
          <a:p>
            <a:r>
              <a:rPr lang="en-US" b="1" dirty="0">
                <a:solidFill>
                  <a:srgbClr val="FF0000"/>
                </a:solidFill>
              </a:rPr>
              <a:t>Attendance </a:t>
            </a:r>
            <a:endParaRPr lang="en-US" dirty="0"/>
          </a:p>
          <a:p>
            <a:r>
              <a:rPr lang="en-US" b="1" dirty="0" smtClean="0">
                <a:solidFill>
                  <a:schemeClr val="bg1"/>
                </a:solidFill>
              </a:rPr>
              <a:t>Requirements </a:t>
            </a:r>
            <a:endParaRPr lang="en-US" dirty="0"/>
          </a:p>
          <a:p>
            <a:r>
              <a:rPr lang="en-US" sz="1700" dirty="0" err="1">
                <a:solidFill>
                  <a:schemeClr val="bg1"/>
                </a:solidFill>
              </a:rPr>
              <a:t>i</a:t>
            </a:r>
            <a:r>
              <a:rPr lang="en-US" sz="1700" dirty="0">
                <a:solidFill>
                  <a:schemeClr val="bg1"/>
                </a:solidFill>
              </a:rPr>
              <a:t>. Students are expected to regularly attend all lectures, laboratory hours, semester sessions and </a:t>
            </a:r>
          </a:p>
          <a:p>
            <a:r>
              <a:rPr lang="en-US" sz="1700" dirty="0">
                <a:solidFill>
                  <a:schemeClr val="bg1"/>
                </a:solidFill>
              </a:rPr>
              <a:t>   fieldwork, which may be specifically required for each course. </a:t>
            </a:r>
          </a:p>
          <a:p>
            <a:r>
              <a:rPr lang="en-US" sz="1700" dirty="0">
                <a:solidFill>
                  <a:schemeClr val="bg1"/>
                </a:solidFill>
              </a:rPr>
              <a:t>ii. A maximum of 25 %  absence is permitted for each course in AD programs.  </a:t>
            </a:r>
          </a:p>
          <a:p>
            <a:r>
              <a:rPr lang="en-US" sz="1700" dirty="0">
                <a:solidFill>
                  <a:schemeClr val="bg1"/>
                </a:solidFill>
              </a:rPr>
              <a:t>iii. Deficiency, i.e. inability to pass a course on the basis of shortage of attendance shall be treated as a </a:t>
            </a:r>
            <a:r>
              <a:rPr lang="en-US" sz="1700" dirty="0" smtClean="0">
                <a:solidFill>
                  <a:schemeClr val="bg1"/>
                </a:solidFill>
              </a:rPr>
              <a:t>   </a:t>
            </a:r>
          </a:p>
          <a:p>
            <a:r>
              <a:rPr lang="en-US" sz="1700" dirty="0">
                <a:solidFill>
                  <a:schemeClr val="bg1"/>
                </a:solidFill>
              </a:rPr>
              <a:t> </a:t>
            </a:r>
            <a:r>
              <a:rPr lang="en-US" sz="1700" dirty="0" smtClean="0">
                <a:solidFill>
                  <a:schemeClr val="bg1"/>
                </a:solidFill>
              </a:rPr>
              <a:t>   failure </a:t>
            </a:r>
            <a:r>
              <a:rPr lang="en-US" sz="1700" dirty="0">
                <a:solidFill>
                  <a:schemeClr val="bg1"/>
                </a:solidFill>
              </a:rPr>
              <a:t>in that </a:t>
            </a:r>
            <a:r>
              <a:rPr lang="en-US" sz="1700" dirty="0" smtClean="0">
                <a:solidFill>
                  <a:schemeClr val="bg1"/>
                </a:solidFill>
              </a:rPr>
              <a:t>course</a:t>
            </a:r>
          </a:p>
          <a:p>
            <a:r>
              <a:rPr lang="en-US" b="1" dirty="0">
                <a:solidFill>
                  <a:schemeClr val="bg1"/>
                </a:solidFill>
              </a:rPr>
              <a:t>Attendance &amp; Stuck-off </a:t>
            </a:r>
            <a:r>
              <a:rPr lang="en-US" b="1" dirty="0" smtClean="0">
                <a:solidFill>
                  <a:schemeClr val="bg1"/>
                </a:solidFill>
              </a:rPr>
              <a:t>Regulations</a:t>
            </a:r>
            <a:endParaRPr lang="en-US" dirty="0"/>
          </a:p>
          <a:p>
            <a:r>
              <a:rPr lang="en-US" dirty="0"/>
              <a:t> </a:t>
            </a:r>
            <a:r>
              <a:rPr lang="en-US" dirty="0" err="1">
                <a:solidFill>
                  <a:schemeClr val="bg1"/>
                </a:solidFill>
              </a:rPr>
              <a:t>i</a:t>
            </a:r>
            <a:r>
              <a:rPr lang="en-US" dirty="0">
                <a:solidFill>
                  <a:schemeClr val="bg1"/>
                </a:solidFill>
              </a:rPr>
              <a:t>. Each teacher/course instructor is required to maintain the attendance record for every student enrolled in </a:t>
            </a:r>
            <a:r>
              <a:rPr lang="en-US" dirty="0" smtClean="0">
                <a:solidFill>
                  <a:schemeClr val="bg1"/>
                </a:solidFill>
              </a:rPr>
              <a:t>  </a:t>
            </a:r>
          </a:p>
          <a:p>
            <a:r>
              <a:rPr lang="en-US" dirty="0">
                <a:solidFill>
                  <a:schemeClr val="bg1"/>
                </a:solidFill>
              </a:rPr>
              <a:t> </a:t>
            </a:r>
            <a:r>
              <a:rPr lang="en-US" dirty="0" smtClean="0">
                <a:solidFill>
                  <a:schemeClr val="bg1"/>
                </a:solidFill>
              </a:rPr>
              <a:t>   the </a:t>
            </a:r>
            <a:r>
              <a:rPr lang="en-US" dirty="0">
                <a:solidFill>
                  <a:schemeClr val="bg1"/>
                </a:solidFill>
              </a:rPr>
              <a:t>course</a:t>
            </a:r>
            <a:r>
              <a:rPr lang="en-US" dirty="0" smtClean="0">
                <a:solidFill>
                  <a:schemeClr val="bg1"/>
                </a:solidFill>
              </a:rPr>
              <a:t>.</a:t>
            </a:r>
          </a:p>
          <a:p>
            <a:r>
              <a:rPr lang="en-US" dirty="0" smtClean="0">
                <a:solidFill>
                  <a:schemeClr val="bg1"/>
                </a:solidFill>
              </a:rPr>
              <a:t> </a:t>
            </a:r>
            <a:r>
              <a:rPr lang="en-US" dirty="0">
                <a:solidFill>
                  <a:schemeClr val="bg1"/>
                </a:solidFill>
              </a:rPr>
              <a:t>ii. The attendance List of each course will be displayed on the notice board, at least two weeks before the </a:t>
            </a:r>
            <a:endParaRPr lang="en-US" dirty="0" smtClean="0">
              <a:solidFill>
                <a:schemeClr val="bg1"/>
              </a:solidFill>
            </a:endParaRPr>
          </a:p>
          <a:p>
            <a:r>
              <a:rPr lang="en-US" dirty="0">
                <a:solidFill>
                  <a:schemeClr val="bg1"/>
                </a:solidFill>
              </a:rPr>
              <a:t> </a:t>
            </a:r>
            <a:r>
              <a:rPr lang="en-US" dirty="0" smtClean="0">
                <a:solidFill>
                  <a:schemeClr val="bg1"/>
                </a:solidFill>
              </a:rPr>
              <a:t>    commencement </a:t>
            </a:r>
            <a:r>
              <a:rPr lang="en-US" dirty="0">
                <a:solidFill>
                  <a:schemeClr val="bg1"/>
                </a:solidFill>
              </a:rPr>
              <a:t>of the final examination.</a:t>
            </a:r>
          </a:p>
          <a:p>
            <a:r>
              <a:rPr lang="en-US" dirty="0">
                <a:solidFill>
                  <a:schemeClr val="bg1"/>
                </a:solidFill>
              </a:rPr>
              <a:t> iii. in case of any deficiency in attendance, properly notified through the notice board, the student will not </a:t>
            </a:r>
            <a:endParaRPr lang="en-US" dirty="0" smtClean="0">
              <a:solidFill>
                <a:schemeClr val="bg1"/>
              </a:solidFill>
            </a:endParaRPr>
          </a:p>
          <a:p>
            <a:r>
              <a:rPr lang="en-US" dirty="0">
                <a:solidFill>
                  <a:schemeClr val="bg1"/>
                </a:solidFill>
              </a:rPr>
              <a:t> </a:t>
            </a:r>
            <a:r>
              <a:rPr lang="en-US" dirty="0" smtClean="0">
                <a:solidFill>
                  <a:schemeClr val="bg1"/>
                </a:solidFill>
              </a:rPr>
              <a:t>    be </a:t>
            </a:r>
            <a:r>
              <a:rPr lang="en-US" dirty="0">
                <a:solidFill>
                  <a:schemeClr val="bg1"/>
                </a:solidFill>
              </a:rPr>
              <a:t>allowed to sit in the final examination otherwise concerned teacher will be responsible in case of any </a:t>
            </a:r>
            <a:r>
              <a:rPr lang="en-US" dirty="0" smtClean="0">
                <a:solidFill>
                  <a:schemeClr val="bg1"/>
                </a:solidFill>
              </a:rPr>
              <a:t> </a:t>
            </a:r>
          </a:p>
          <a:p>
            <a:r>
              <a:rPr lang="en-US" dirty="0">
                <a:solidFill>
                  <a:schemeClr val="bg1"/>
                </a:solidFill>
              </a:rPr>
              <a:t> </a:t>
            </a:r>
            <a:r>
              <a:rPr lang="en-US" dirty="0" smtClean="0">
                <a:solidFill>
                  <a:schemeClr val="bg1"/>
                </a:solidFill>
              </a:rPr>
              <a:t>    issue</a:t>
            </a:r>
            <a:r>
              <a:rPr lang="en-US" dirty="0">
                <a:solidFill>
                  <a:schemeClr val="bg1"/>
                </a:solidFill>
              </a:rPr>
              <a:t>. </a:t>
            </a:r>
          </a:p>
          <a:p>
            <a:r>
              <a:rPr lang="en-US" dirty="0">
                <a:solidFill>
                  <a:schemeClr val="bg1"/>
                </a:solidFill>
              </a:rPr>
              <a:t> iv. Students having less than required class attendance in a particular course will be required to repeat the </a:t>
            </a:r>
            <a:r>
              <a:rPr lang="en-US" dirty="0" smtClean="0">
                <a:solidFill>
                  <a:schemeClr val="bg1"/>
                </a:solidFill>
              </a:rPr>
              <a:t> </a:t>
            </a:r>
          </a:p>
          <a:p>
            <a:r>
              <a:rPr lang="en-US" dirty="0">
                <a:solidFill>
                  <a:schemeClr val="bg1"/>
                </a:solidFill>
              </a:rPr>
              <a:t> </a:t>
            </a:r>
            <a:r>
              <a:rPr lang="en-US" dirty="0" smtClean="0">
                <a:solidFill>
                  <a:schemeClr val="bg1"/>
                </a:solidFill>
              </a:rPr>
              <a:t>     course </a:t>
            </a:r>
            <a:r>
              <a:rPr lang="en-US" dirty="0">
                <a:solidFill>
                  <a:schemeClr val="bg1"/>
                </a:solidFill>
              </a:rPr>
              <a:t>in any regular semester, summer semester or special semester as the case may be. The names of </a:t>
            </a:r>
            <a:r>
              <a:rPr lang="en-US" dirty="0" smtClean="0">
                <a:solidFill>
                  <a:schemeClr val="bg1"/>
                </a:solidFill>
              </a:rPr>
              <a:t> </a:t>
            </a:r>
          </a:p>
          <a:p>
            <a:r>
              <a:rPr lang="en-US" dirty="0">
                <a:solidFill>
                  <a:schemeClr val="bg1"/>
                </a:solidFill>
              </a:rPr>
              <a:t> </a:t>
            </a:r>
            <a:r>
              <a:rPr lang="en-US" dirty="0" smtClean="0">
                <a:solidFill>
                  <a:schemeClr val="bg1"/>
                </a:solidFill>
              </a:rPr>
              <a:t>     such </a:t>
            </a:r>
            <a:r>
              <a:rPr lang="en-US" dirty="0">
                <a:solidFill>
                  <a:schemeClr val="bg1"/>
                </a:solidFill>
              </a:rPr>
              <a:t>students will be reported by the college to Controller of Examinations of the University and these </a:t>
            </a:r>
            <a:r>
              <a:rPr lang="en-US" dirty="0" smtClean="0">
                <a:solidFill>
                  <a:schemeClr val="bg1"/>
                </a:solidFill>
              </a:rPr>
              <a:t> </a:t>
            </a:r>
          </a:p>
          <a:p>
            <a:r>
              <a:rPr lang="en-US" dirty="0">
                <a:solidFill>
                  <a:schemeClr val="bg1"/>
                </a:solidFill>
              </a:rPr>
              <a:t> </a:t>
            </a:r>
            <a:r>
              <a:rPr lang="en-US" dirty="0" smtClean="0">
                <a:solidFill>
                  <a:schemeClr val="bg1"/>
                </a:solidFill>
              </a:rPr>
              <a:t>     students </a:t>
            </a:r>
            <a:r>
              <a:rPr lang="en-US" dirty="0">
                <a:solidFill>
                  <a:schemeClr val="bg1"/>
                </a:solidFill>
              </a:rPr>
              <a:t>shall not be allowed to appear in the final examinations.</a:t>
            </a:r>
          </a:p>
          <a:p>
            <a:r>
              <a:rPr lang="en-US" dirty="0">
                <a:solidFill>
                  <a:schemeClr val="bg1"/>
                </a:solidFill>
              </a:rPr>
              <a:t> v. The principal of the college can give further relaxation up to 5% deficiency in the attendance of the </a:t>
            </a:r>
            <a:r>
              <a:rPr lang="en-US" dirty="0" smtClean="0">
                <a:solidFill>
                  <a:schemeClr val="bg1"/>
                </a:solidFill>
              </a:rPr>
              <a:t> </a:t>
            </a:r>
          </a:p>
          <a:p>
            <a:r>
              <a:rPr lang="en-US" dirty="0">
                <a:solidFill>
                  <a:schemeClr val="bg1"/>
                </a:solidFill>
              </a:rPr>
              <a:t> </a:t>
            </a:r>
            <a:r>
              <a:rPr lang="en-US" dirty="0" smtClean="0">
                <a:solidFill>
                  <a:schemeClr val="bg1"/>
                </a:solidFill>
              </a:rPr>
              <a:t>     student</a:t>
            </a:r>
            <a:r>
              <a:rPr lang="en-US" dirty="0">
                <a:solidFill>
                  <a:schemeClr val="bg1"/>
                </a:solidFill>
              </a:rPr>
              <a:t>. </a:t>
            </a:r>
          </a:p>
          <a:p>
            <a:r>
              <a:rPr lang="en-US" dirty="0">
                <a:solidFill>
                  <a:schemeClr val="bg1"/>
                </a:solidFill>
              </a:rPr>
              <a:t>vi. A leave will always be counted as absent.</a:t>
            </a:r>
          </a:p>
          <a:p>
            <a:r>
              <a:rPr lang="en-US" dirty="0" smtClean="0">
                <a:solidFill>
                  <a:schemeClr val="bg1"/>
                </a:solidFill>
              </a:rPr>
              <a:t>vii</a:t>
            </a:r>
            <a:r>
              <a:rPr lang="en-US" dirty="0">
                <a:solidFill>
                  <a:schemeClr val="bg1"/>
                </a:solidFill>
              </a:rPr>
              <a:t>. in case the student remains absent from the class for seven consecutive days without intimation and </a:t>
            </a:r>
            <a:r>
              <a:rPr lang="en-US" dirty="0" smtClean="0">
                <a:solidFill>
                  <a:schemeClr val="bg1"/>
                </a:solidFill>
              </a:rPr>
              <a:t> </a:t>
            </a:r>
          </a:p>
          <a:p>
            <a:r>
              <a:rPr lang="en-US" dirty="0">
                <a:solidFill>
                  <a:schemeClr val="bg1"/>
                </a:solidFill>
              </a:rPr>
              <a:t> </a:t>
            </a:r>
            <a:r>
              <a:rPr lang="en-US" dirty="0" smtClean="0">
                <a:solidFill>
                  <a:schemeClr val="bg1"/>
                </a:solidFill>
              </a:rPr>
              <a:t>    proper </a:t>
            </a:r>
            <a:r>
              <a:rPr lang="en-US" dirty="0">
                <a:solidFill>
                  <a:schemeClr val="bg1"/>
                </a:solidFill>
              </a:rPr>
              <a:t>justification, his/her name will be removed from the rolls. However, intimation of absence will not </a:t>
            </a:r>
            <a:r>
              <a:rPr lang="en-US" dirty="0" smtClean="0">
                <a:solidFill>
                  <a:schemeClr val="bg1"/>
                </a:solidFill>
              </a:rPr>
              <a:t> </a:t>
            </a:r>
          </a:p>
          <a:p>
            <a:r>
              <a:rPr lang="en-US" dirty="0">
                <a:solidFill>
                  <a:schemeClr val="bg1"/>
                </a:solidFill>
              </a:rPr>
              <a:t> </a:t>
            </a:r>
            <a:r>
              <a:rPr lang="en-US" dirty="0" smtClean="0">
                <a:solidFill>
                  <a:schemeClr val="bg1"/>
                </a:solidFill>
              </a:rPr>
              <a:t>    be </a:t>
            </a:r>
            <a:r>
              <a:rPr lang="en-US" dirty="0">
                <a:solidFill>
                  <a:schemeClr val="bg1"/>
                </a:solidFill>
              </a:rPr>
              <a:t>considered as leave. </a:t>
            </a:r>
          </a:p>
          <a:p>
            <a:endParaRPr lang="en-US" dirty="0">
              <a:solidFill>
                <a:schemeClr val="bg1"/>
              </a:solidFill>
            </a:endParaRPr>
          </a:p>
        </p:txBody>
      </p:sp>
    </p:spTree>
    <p:extLst>
      <p:ext uri="{BB962C8B-B14F-4D97-AF65-F5344CB8AC3E}">
        <p14:creationId xmlns:p14="http://schemas.microsoft.com/office/powerpoint/2010/main" val="22637601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35846"/>
            <a:ext cx="12192000" cy="6186309"/>
          </a:xfrm>
          <a:prstGeom prst="rect">
            <a:avLst/>
          </a:prstGeom>
        </p:spPr>
        <p:txBody>
          <a:bodyPr wrap="square">
            <a:spAutoFit/>
          </a:bodyPr>
          <a:lstStyle/>
          <a:p>
            <a:r>
              <a:rPr lang="en-US" sz="2000" b="1" dirty="0">
                <a:solidFill>
                  <a:srgbClr val="FF0000"/>
                </a:solidFill>
              </a:rPr>
              <a:t>Curricula and course file </a:t>
            </a:r>
          </a:p>
          <a:p>
            <a:endParaRPr lang="en-US" dirty="0"/>
          </a:p>
          <a:p>
            <a:r>
              <a:rPr lang="en-US" dirty="0">
                <a:solidFill>
                  <a:schemeClr val="bg1"/>
                </a:solidFill>
              </a:rPr>
              <a:t>The courses to be offered in AD program will be announced by the university at the time of admission with a course description of each course and these course outlined will also be available on the university website. A print copy can be obtained from the Office of the Registrar (General Section). Maintenance, of course file is compulsory for teachers. It should contain the complete record of activities during the semester to be preserved for one year after completion of concern session and declaration of final semester result. A Course File is a folder or box for holding loose papers that are typically arranged in a particular order for easy reference. It is usually for an individual subject. A Course Files contains the following documents. </a:t>
            </a:r>
          </a:p>
          <a:p>
            <a:r>
              <a:rPr lang="en-US" dirty="0" err="1">
                <a:solidFill>
                  <a:schemeClr val="bg1"/>
                </a:solidFill>
              </a:rPr>
              <a:t>i</a:t>
            </a:r>
            <a:r>
              <a:rPr lang="en-US" dirty="0">
                <a:solidFill>
                  <a:schemeClr val="bg1"/>
                </a:solidFill>
              </a:rPr>
              <a:t>.	Academic Calendar</a:t>
            </a:r>
          </a:p>
          <a:p>
            <a:r>
              <a:rPr lang="en-US" dirty="0">
                <a:solidFill>
                  <a:schemeClr val="bg1"/>
                </a:solidFill>
              </a:rPr>
              <a:t>ii.	 Time Table</a:t>
            </a:r>
          </a:p>
          <a:p>
            <a:pPr marL="400050" indent="-400050">
              <a:buAutoNum type="romanLcPeriod" startAt="3"/>
            </a:pPr>
            <a:r>
              <a:rPr lang="en-US" dirty="0" smtClean="0">
                <a:solidFill>
                  <a:schemeClr val="bg1"/>
                </a:solidFill>
              </a:rPr>
              <a:t>Course </a:t>
            </a:r>
            <a:r>
              <a:rPr lang="en-US" dirty="0">
                <a:solidFill>
                  <a:schemeClr val="bg1"/>
                </a:solidFill>
              </a:rPr>
              <a:t>Title and Short Course Description along with Recommended Books and Teacher’s Office Hours </a:t>
            </a:r>
            <a:r>
              <a:rPr lang="en-US" dirty="0" smtClean="0">
                <a:solidFill>
                  <a:schemeClr val="bg1"/>
                </a:solidFill>
              </a:rPr>
              <a:t>   </a:t>
            </a:r>
          </a:p>
          <a:p>
            <a:r>
              <a:rPr lang="en-US" dirty="0">
                <a:solidFill>
                  <a:schemeClr val="bg1"/>
                </a:solidFill>
              </a:rPr>
              <a:t> </a:t>
            </a:r>
            <a:r>
              <a:rPr lang="en-US" dirty="0" smtClean="0">
                <a:solidFill>
                  <a:schemeClr val="bg1"/>
                </a:solidFill>
              </a:rPr>
              <a:t>     for Students</a:t>
            </a:r>
          </a:p>
          <a:p>
            <a:r>
              <a:rPr lang="en-US" dirty="0"/>
              <a:t> </a:t>
            </a:r>
            <a:r>
              <a:rPr lang="en-US" dirty="0">
                <a:solidFill>
                  <a:schemeClr val="bg1"/>
                </a:solidFill>
              </a:rPr>
              <a:t>iv. Weekly Module-wise Course Detail </a:t>
            </a:r>
          </a:p>
          <a:p>
            <a:r>
              <a:rPr lang="en-US" dirty="0">
                <a:solidFill>
                  <a:schemeClr val="bg1"/>
                </a:solidFill>
              </a:rPr>
              <a:t> v. Course Specification</a:t>
            </a:r>
          </a:p>
          <a:p>
            <a:r>
              <a:rPr lang="en-US" dirty="0">
                <a:solidFill>
                  <a:schemeClr val="bg1"/>
                </a:solidFill>
              </a:rPr>
              <a:t> vi. Daily Class Activities</a:t>
            </a:r>
          </a:p>
          <a:p>
            <a:r>
              <a:rPr lang="en-US" dirty="0">
                <a:solidFill>
                  <a:schemeClr val="bg1"/>
                </a:solidFill>
              </a:rPr>
              <a:t> vii. Quiz / Assignments / Mid exam Copies and Their Solutions </a:t>
            </a:r>
          </a:p>
          <a:p>
            <a:r>
              <a:rPr lang="en-US" dirty="0">
                <a:solidFill>
                  <a:schemeClr val="bg1"/>
                </a:solidFill>
              </a:rPr>
              <a:t> viii. Results of Quiz / Assignment / Mid exam.</a:t>
            </a:r>
          </a:p>
          <a:p>
            <a:r>
              <a:rPr lang="en-US" dirty="0">
                <a:solidFill>
                  <a:schemeClr val="bg1"/>
                </a:solidFill>
              </a:rPr>
              <a:t> ix. Attendance Record </a:t>
            </a:r>
          </a:p>
          <a:p>
            <a:r>
              <a:rPr lang="en-US" dirty="0">
                <a:solidFill>
                  <a:schemeClr val="bg1"/>
                </a:solidFill>
              </a:rPr>
              <a:t> x. Any Other Material Distributed in the Class / Course Material</a:t>
            </a:r>
          </a:p>
          <a:p>
            <a:r>
              <a:rPr lang="en-US" dirty="0">
                <a:solidFill>
                  <a:schemeClr val="bg1"/>
                </a:solidFill>
              </a:rPr>
              <a:t> xi. Copies of Answer Mid Exam sheets (Best, Good, Poor) xii. Sample Question Papers </a:t>
            </a:r>
          </a:p>
          <a:p>
            <a:endParaRPr lang="en-US" dirty="0">
              <a:solidFill>
                <a:schemeClr val="bg1"/>
              </a:solidFill>
            </a:endParaRPr>
          </a:p>
        </p:txBody>
      </p:sp>
    </p:spTree>
    <p:extLst>
      <p:ext uri="{BB962C8B-B14F-4D97-AF65-F5344CB8AC3E}">
        <p14:creationId xmlns:p14="http://schemas.microsoft.com/office/powerpoint/2010/main" val="16971156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785104"/>
          </a:xfrm>
          <a:prstGeom prst="rect">
            <a:avLst/>
          </a:prstGeom>
        </p:spPr>
        <p:txBody>
          <a:bodyPr wrap="square">
            <a:spAutoFit/>
          </a:bodyPr>
          <a:lstStyle/>
          <a:p>
            <a:r>
              <a:rPr lang="en-US" sz="2000" b="1" dirty="0">
                <a:solidFill>
                  <a:srgbClr val="FF0000"/>
                </a:solidFill>
              </a:rPr>
              <a:t>Examination and grading system </a:t>
            </a:r>
          </a:p>
          <a:p>
            <a:endParaRPr lang="en-US" dirty="0"/>
          </a:p>
          <a:p>
            <a:r>
              <a:rPr lang="en-US" dirty="0">
                <a:solidFill>
                  <a:schemeClr val="bg1"/>
                </a:solidFill>
              </a:rPr>
              <a:t>Under the semester system, performance of a student shall be evaluated on the basis of two examinations, called </a:t>
            </a:r>
            <a:r>
              <a:rPr lang="en-US" dirty="0" smtClean="0">
                <a:solidFill>
                  <a:schemeClr val="bg1"/>
                </a:solidFill>
              </a:rPr>
              <a:t>Sessional Examination (Mid </a:t>
            </a:r>
            <a:r>
              <a:rPr lang="en-US" dirty="0">
                <a:solidFill>
                  <a:schemeClr val="bg1"/>
                </a:solidFill>
              </a:rPr>
              <a:t>Semester Examination </a:t>
            </a:r>
            <a:r>
              <a:rPr lang="en-US" dirty="0" smtClean="0">
                <a:solidFill>
                  <a:schemeClr val="bg1"/>
                </a:solidFill>
              </a:rPr>
              <a:t>+ </a:t>
            </a:r>
            <a:r>
              <a:rPr lang="en-US" dirty="0">
                <a:solidFill>
                  <a:schemeClr val="bg1"/>
                </a:solidFill>
              </a:rPr>
              <a:t> </a:t>
            </a:r>
            <a:r>
              <a:rPr lang="en-US" dirty="0" smtClean="0">
                <a:solidFill>
                  <a:schemeClr val="bg1"/>
                </a:solidFill>
              </a:rPr>
              <a:t>Quiz + Assignment ) and </a:t>
            </a:r>
            <a:r>
              <a:rPr lang="en-US" dirty="0">
                <a:solidFill>
                  <a:schemeClr val="bg1"/>
                </a:solidFill>
              </a:rPr>
              <a:t>Final/ Terminal </a:t>
            </a:r>
            <a:r>
              <a:rPr lang="en-US" dirty="0" smtClean="0">
                <a:solidFill>
                  <a:schemeClr val="bg1"/>
                </a:solidFill>
              </a:rPr>
              <a:t>Examination. </a:t>
            </a:r>
            <a:r>
              <a:rPr lang="en-US" dirty="0">
                <a:solidFill>
                  <a:schemeClr val="bg1"/>
                </a:solidFill>
              </a:rPr>
              <a:t>These evaluation instruments and their </a:t>
            </a:r>
            <a:r>
              <a:rPr lang="en-US" dirty="0" smtClean="0">
                <a:solidFill>
                  <a:schemeClr val="bg1"/>
                </a:solidFill>
              </a:rPr>
              <a:t>marks are given below:</a:t>
            </a:r>
          </a:p>
          <a:p>
            <a:endParaRPr lang="en-US" dirty="0">
              <a:solidFill>
                <a:schemeClr val="bg1"/>
              </a:solidFill>
            </a:endParaRPr>
          </a:p>
        </p:txBody>
      </p:sp>
      <p:sp>
        <p:nvSpPr>
          <p:cNvPr id="6" name="Rectangle 5"/>
          <p:cNvSpPr/>
          <p:nvPr/>
        </p:nvSpPr>
        <p:spPr>
          <a:xfrm>
            <a:off x="0" y="3173397"/>
            <a:ext cx="12192000" cy="2585323"/>
          </a:xfrm>
          <a:prstGeom prst="rect">
            <a:avLst/>
          </a:prstGeom>
        </p:spPr>
        <p:txBody>
          <a:bodyPr wrap="square">
            <a:spAutoFit/>
          </a:bodyPr>
          <a:lstStyle/>
          <a:p>
            <a:endParaRPr lang="en-US" dirty="0" smtClean="0">
              <a:solidFill>
                <a:schemeClr val="bg1"/>
              </a:solidFill>
            </a:endParaRPr>
          </a:p>
          <a:p>
            <a:endParaRPr lang="en-US" dirty="0" smtClean="0">
              <a:solidFill>
                <a:schemeClr val="bg1"/>
              </a:solidFill>
            </a:endParaRPr>
          </a:p>
          <a:p>
            <a:endParaRPr lang="en-US" dirty="0" smtClean="0">
              <a:solidFill>
                <a:schemeClr val="bg1"/>
              </a:solidFill>
            </a:endParaRPr>
          </a:p>
          <a:p>
            <a:endParaRPr lang="en-US" dirty="0">
              <a:solidFill>
                <a:schemeClr val="bg1"/>
              </a:solidFill>
            </a:endParaRPr>
          </a:p>
          <a:p>
            <a:endParaRPr lang="en-US" dirty="0" smtClean="0">
              <a:solidFill>
                <a:schemeClr val="bg1"/>
              </a:solidFill>
            </a:endParaRPr>
          </a:p>
          <a:p>
            <a:endParaRPr lang="en-US" dirty="0">
              <a:solidFill>
                <a:schemeClr val="bg1"/>
              </a:solidFill>
            </a:endParaRPr>
          </a:p>
          <a:p>
            <a:endParaRPr lang="en-US" dirty="0" smtClean="0">
              <a:solidFill>
                <a:schemeClr val="bg1"/>
              </a:solidFill>
            </a:endParaRPr>
          </a:p>
          <a:p>
            <a:endParaRPr lang="en-US" dirty="0" smtClean="0">
              <a:solidFill>
                <a:schemeClr val="bg1"/>
              </a:solidFill>
            </a:endParaRPr>
          </a:p>
          <a:p>
            <a:endParaRPr lang="en-US" dirty="0" smtClean="0">
              <a:solidFill>
                <a:schemeClr val="bg1"/>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2656224741"/>
              </p:ext>
            </p:extLst>
          </p:nvPr>
        </p:nvGraphicFramePr>
        <p:xfrm>
          <a:off x="1375178" y="1836016"/>
          <a:ext cx="8554433" cy="3764280"/>
        </p:xfrm>
        <a:graphic>
          <a:graphicData uri="http://schemas.openxmlformats.org/drawingml/2006/table">
            <a:tbl>
              <a:tblPr firstRow="1" bandRow="1">
                <a:tableStyleId>{5C22544A-7EE6-4342-B048-85BDC9FD1C3A}</a:tableStyleId>
              </a:tblPr>
              <a:tblGrid>
                <a:gridCol w="1097566"/>
                <a:gridCol w="1056067"/>
                <a:gridCol w="669702"/>
                <a:gridCol w="1184856"/>
                <a:gridCol w="1210614"/>
                <a:gridCol w="1262129"/>
                <a:gridCol w="1030310"/>
                <a:gridCol w="1043189"/>
              </a:tblGrid>
              <a:tr h="185420">
                <a:tc rowSpan="2">
                  <a:txBody>
                    <a:bodyPr/>
                    <a:lstStyle/>
                    <a:p>
                      <a:r>
                        <a:rPr lang="en-US" dirty="0" smtClean="0"/>
                        <a:t>Credits</a:t>
                      </a:r>
                      <a:endParaRPr lang="en-US" dirty="0"/>
                    </a:p>
                  </a:txBody>
                  <a:tcPr/>
                </a:tc>
                <a:tc gridSpan="3">
                  <a:txBody>
                    <a:bodyPr/>
                    <a:lstStyle/>
                    <a:p>
                      <a:r>
                        <a:rPr lang="en-US" dirty="0" smtClean="0"/>
                        <a:t>Sessional Marks</a:t>
                      </a:r>
                      <a:endParaRPr lang="en-US" dirty="0"/>
                    </a:p>
                  </a:txBody>
                  <a:tcPr/>
                </a:tc>
                <a:tc hMerge="1">
                  <a:txBody>
                    <a:bodyPr/>
                    <a:lstStyle/>
                    <a:p>
                      <a:endParaRPr lang="en-US" dirty="0"/>
                    </a:p>
                  </a:txBody>
                  <a:tcPr/>
                </a:tc>
                <a:tc hMerge="1">
                  <a:txBody>
                    <a:bodyPr/>
                    <a:lstStyle/>
                    <a:p>
                      <a:endParaRPr lang="en-US" dirty="0"/>
                    </a:p>
                  </a:txBody>
                  <a:tcPr/>
                </a:tc>
                <a:tc rowSpan="2">
                  <a:txBody>
                    <a:bodyPr/>
                    <a:lstStyle/>
                    <a:p>
                      <a:r>
                        <a:rPr lang="en-US" dirty="0" smtClean="0"/>
                        <a:t>Sessional Exam</a:t>
                      </a:r>
                      <a:endParaRPr lang="en-US" dirty="0"/>
                    </a:p>
                  </a:txBody>
                  <a:tcPr/>
                </a:tc>
                <a:tc rowSpan="2">
                  <a:txBody>
                    <a:bodyPr/>
                    <a:lstStyle/>
                    <a:p>
                      <a:r>
                        <a:rPr lang="en-US" dirty="0" smtClean="0"/>
                        <a:t>Final /</a:t>
                      </a:r>
                    </a:p>
                    <a:p>
                      <a:r>
                        <a:rPr lang="en-US" dirty="0" smtClean="0"/>
                        <a:t>Terminal Exam</a:t>
                      </a:r>
                    </a:p>
                    <a:p>
                      <a:endParaRPr lang="en-US" dirty="0"/>
                    </a:p>
                  </a:txBody>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Lab Exam</a:t>
                      </a:r>
                    </a:p>
                    <a:p>
                      <a:endParaRPr lang="en-US" dirty="0"/>
                    </a:p>
                  </a:txBody>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Total</a:t>
                      </a:r>
                    </a:p>
                    <a:p>
                      <a:endParaRPr lang="en-US" dirty="0"/>
                    </a:p>
                  </a:txBody>
                  <a:tcPr/>
                </a:tc>
              </a:tr>
              <a:tr h="731520">
                <a:tc vMerge="1">
                  <a:txBody>
                    <a:bodyPr/>
                    <a:lstStyle/>
                    <a:p>
                      <a:endParaRPr lang="en-US"/>
                    </a:p>
                  </a:txBody>
                  <a:tcPr/>
                </a:tc>
                <a:tc>
                  <a:txBody>
                    <a:bodyPr/>
                    <a:lstStyle/>
                    <a:p>
                      <a:r>
                        <a:rPr lang="en-US" sz="1400" b="1" dirty="0" smtClean="0"/>
                        <a:t>Mid Semester</a:t>
                      </a:r>
                    </a:p>
                    <a:p>
                      <a:r>
                        <a:rPr lang="en-US" sz="1400" b="1" dirty="0" smtClean="0"/>
                        <a:t>Exam</a:t>
                      </a:r>
                      <a:endParaRPr lang="en-US" sz="1400" b="1" dirty="0"/>
                    </a:p>
                  </a:txBody>
                  <a:tcPr/>
                </a:tc>
                <a:tc>
                  <a:txBody>
                    <a:bodyPr/>
                    <a:lstStyle/>
                    <a:p>
                      <a:r>
                        <a:rPr lang="en-US" sz="1600" b="1" dirty="0" smtClean="0"/>
                        <a:t>Quiz</a:t>
                      </a:r>
                      <a:endParaRPr lang="en-US" sz="1600" b="1" dirty="0"/>
                    </a:p>
                  </a:txBody>
                  <a:tcPr/>
                </a:tc>
                <a:tc>
                  <a:txBody>
                    <a:bodyPr/>
                    <a:lstStyle/>
                    <a:p>
                      <a:r>
                        <a:rPr lang="en-US" sz="1400" b="1" dirty="0" smtClean="0"/>
                        <a:t>Assignment</a:t>
                      </a:r>
                      <a:endParaRPr lang="en-US" sz="1400" b="1" dirty="0"/>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68833">
                <a:tc>
                  <a:txBody>
                    <a:bodyPr/>
                    <a:lstStyle/>
                    <a:p>
                      <a:r>
                        <a:rPr lang="en-US" dirty="0" smtClean="0"/>
                        <a:t>4(3-1)</a:t>
                      </a:r>
                      <a:endParaRPr lang="en-US" dirty="0"/>
                    </a:p>
                  </a:txBody>
                  <a:tcPr/>
                </a:tc>
                <a:tc>
                  <a:txBody>
                    <a:bodyPr/>
                    <a:lstStyle/>
                    <a:p>
                      <a:r>
                        <a:rPr lang="en-US" dirty="0" smtClean="0"/>
                        <a:t>25</a:t>
                      </a:r>
                      <a:endParaRPr lang="en-US" dirty="0"/>
                    </a:p>
                  </a:txBody>
                  <a:tcPr/>
                </a:tc>
                <a:tc>
                  <a:txBody>
                    <a:bodyPr/>
                    <a:lstStyle/>
                    <a:p>
                      <a:r>
                        <a:rPr lang="en-US" dirty="0" smtClean="0"/>
                        <a:t>05</a:t>
                      </a:r>
                      <a:endParaRPr lang="en-US" dirty="0"/>
                    </a:p>
                  </a:txBody>
                  <a:tcPr/>
                </a:tc>
                <a:tc>
                  <a:txBody>
                    <a:bodyPr/>
                    <a:lstStyle/>
                    <a:p>
                      <a:r>
                        <a:rPr lang="en-US" dirty="0" smtClean="0"/>
                        <a:t>05</a:t>
                      </a:r>
                      <a:endParaRPr lang="en-US" dirty="0"/>
                    </a:p>
                  </a:txBody>
                  <a:tcPr/>
                </a:tc>
                <a:tc>
                  <a:txBody>
                    <a:bodyPr/>
                    <a:lstStyle/>
                    <a:p>
                      <a:r>
                        <a:rPr lang="en-US" dirty="0" smtClean="0"/>
                        <a:t>35</a:t>
                      </a:r>
                      <a:endParaRPr lang="en-US" dirty="0"/>
                    </a:p>
                  </a:txBody>
                  <a:tcPr/>
                </a:tc>
                <a:tc>
                  <a:txBody>
                    <a:bodyPr/>
                    <a:lstStyle/>
                    <a:p>
                      <a:r>
                        <a:rPr lang="en-US" dirty="0" smtClean="0"/>
                        <a:t>40</a:t>
                      </a:r>
                      <a:endParaRPr lang="en-US" dirty="0"/>
                    </a:p>
                  </a:txBody>
                  <a:tcPr/>
                </a:tc>
                <a:tc>
                  <a:txBody>
                    <a:bodyPr/>
                    <a:lstStyle/>
                    <a:p>
                      <a:r>
                        <a:rPr lang="en-US" dirty="0" smtClean="0"/>
                        <a:t>25</a:t>
                      </a:r>
                      <a:endParaRPr lang="en-US" dirty="0"/>
                    </a:p>
                  </a:txBody>
                  <a:tcPr/>
                </a:tc>
                <a:tc>
                  <a:txBody>
                    <a:bodyPr/>
                    <a:lstStyle/>
                    <a:p>
                      <a:r>
                        <a:rPr lang="en-US" dirty="0" smtClean="0"/>
                        <a:t>100</a:t>
                      </a:r>
                      <a:endParaRPr lang="en-US" dirty="0"/>
                    </a:p>
                  </a:txBody>
                  <a:tcPr/>
                </a:tc>
              </a:tr>
              <a:tr h="3683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3(2-1)</a:t>
                      </a:r>
                    </a:p>
                  </a:txBody>
                  <a:tcPr/>
                </a:tc>
                <a:tc>
                  <a:txBody>
                    <a:bodyPr/>
                    <a:lstStyle/>
                    <a:p>
                      <a:r>
                        <a:rPr lang="en-US" dirty="0" smtClean="0"/>
                        <a:t>22</a:t>
                      </a:r>
                      <a:endParaRPr lang="en-US" dirty="0"/>
                    </a:p>
                  </a:txBody>
                  <a:tcPr/>
                </a:tc>
                <a:tc>
                  <a:txBody>
                    <a:bodyPr/>
                    <a:lstStyle/>
                    <a:p>
                      <a:r>
                        <a:rPr lang="en-US" dirty="0" smtClean="0"/>
                        <a:t>05</a:t>
                      </a:r>
                      <a:endParaRPr lang="en-US" dirty="0"/>
                    </a:p>
                  </a:txBody>
                  <a:tcPr/>
                </a:tc>
                <a:tc>
                  <a:txBody>
                    <a:bodyPr/>
                    <a:lstStyle/>
                    <a:p>
                      <a:r>
                        <a:rPr lang="en-US" dirty="0" smtClean="0"/>
                        <a:t>05</a:t>
                      </a:r>
                      <a:endParaRPr lang="en-US" dirty="0"/>
                    </a:p>
                  </a:txBody>
                  <a:tcPr/>
                </a:tc>
                <a:tc>
                  <a:txBody>
                    <a:bodyPr/>
                    <a:lstStyle/>
                    <a:p>
                      <a:r>
                        <a:rPr lang="en-US" dirty="0" smtClean="0"/>
                        <a:t>32</a:t>
                      </a:r>
                      <a:endParaRPr lang="en-US" dirty="0"/>
                    </a:p>
                  </a:txBody>
                  <a:tcPr/>
                </a:tc>
                <a:tc>
                  <a:txBody>
                    <a:bodyPr/>
                    <a:lstStyle/>
                    <a:p>
                      <a:r>
                        <a:rPr lang="en-US" dirty="0" smtClean="0"/>
                        <a:t>35</a:t>
                      </a:r>
                      <a:endParaRPr lang="en-US" dirty="0"/>
                    </a:p>
                  </a:txBody>
                  <a:tcPr/>
                </a:tc>
                <a:tc>
                  <a:txBody>
                    <a:bodyPr/>
                    <a:lstStyle/>
                    <a:p>
                      <a:r>
                        <a:rPr lang="en-US" dirty="0" smtClean="0"/>
                        <a:t>33</a:t>
                      </a:r>
                      <a:endParaRPr lang="en-US" dirty="0"/>
                    </a:p>
                  </a:txBody>
                  <a:tcPr/>
                </a:tc>
                <a:tc>
                  <a:txBody>
                    <a:bodyPr/>
                    <a:lstStyle/>
                    <a:p>
                      <a:r>
                        <a:rPr lang="en-US" dirty="0" smtClean="0"/>
                        <a:t>100</a:t>
                      </a:r>
                      <a:endParaRPr lang="en-US" dirty="0"/>
                    </a:p>
                  </a:txBody>
                  <a:tcPr/>
                </a:tc>
              </a:tr>
              <a:tr h="3683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3(3-0)</a:t>
                      </a:r>
                    </a:p>
                  </a:txBody>
                  <a:tcPr/>
                </a:tc>
                <a:tc>
                  <a:txBody>
                    <a:bodyPr/>
                    <a:lstStyle/>
                    <a:p>
                      <a:r>
                        <a:rPr lang="en-US" dirty="0" smtClean="0"/>
                        <a:t>30</a:t>
                      </a:r>
                      <a:endParaRPr lang="en-US" dirty="0"/>
                    </a:p>
                  </a:txBody>
                  <a:tcPr/>
                </a:tc>
                <a:tc>
                  <a:txBody>
                    <a:bodyPr/>
                    <a:lstStyle/>
                    <a:p>
                      <a:r>
                        <a:rPr lang="en-US" dirty="0" smtClean="0"/>
                        <a:t>05</a:t>
                      </a:r>
                      <a:endParaRPr lang="en-US" dirty="0"/>
                    </a:p>
                  </a:txBody>
                  <a:tcPr/>
                </a:tc>
                <a:tc>
                  <a:txBody>
                    <a:bodyPr/>
                    <a:lstStyle/>
                    <a:p>
                      <a:r>
                        <a:rPr lang="en-US" dirty="0" smtClean="0"/>
                        <a:t>05</a:t>
                      </a:r>
                      <a:endParaRPr lang="en-US" dirty="0"/>
                    </a:p>
                  </a:txBody>
                  <a:tcPr/>
                </a:tc>
                <a:tc>
                  <a:txBody>
                    <a:bodyPr/>
                    <a:lstStyle/>
                    <a:p>
                      <a:r>
                        <a:rPr lang="en-US" dirty="0" smtClean="0"/>
                        <a:t>40</a:t>
                      </a:r>
                      <a:endParaRPr lang="en-US" dirty="0"/>
                    </a:p>
                  </a:txBody>
                  <a:tcPr/>
                </a:tc>
                <a:tc>
                  <a:txBody>
                    <a:bodyPr/>
                    <a:lstStyle/>
                    <a:p>
                      <a:r>
                        <a:rPr lang="en-US" dirty="0" smtClean="0"/>
                        <a:t>60</a:t>
                      </a:r>
                      <a:endParaRPr lang="en-US" dirty="0"/>
                    </a:p>
                  </a:txBody>
                  <a:tcPr/>
                </a:tc>
                <a:tc>
                  <a:txBody>
                    <a:bodyPr/>
                    <a:lstStyle/>
                    <a:p>
                      <a:r>
                        <a:rPr lang="en-US" dirty="0" smtClean="0"/>
                        <a:t>00</a:t>
                      </a:r>
                      <a:endParaRPr lang="en-US" dirty="0"/>
                    </a:p>
                  </a:txBody>
                  <a:tcPr/>
                </a:tc>
                <a:tc>
                  <a:txBody>
                    <a:bodyPr/>
                    <a:lstStyle/>
                    <a:p>
                      <a:r>
                        <a:rPr lang="en-US" dirty="0" smtClean="0"/>
                        <a:t>100</a:t>
                      </a:r>
                      <a:endParaRPr lang="en-US" dirty="0"/>
                    </a:p>
                  </a:txBody>
                  <a:tcPr/>
                </a:tc>
              </a:tr>
              <a:tr h="3683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2(2-0)</a:t>
                      </a:r>
                    </a:p>
                  </a:txBody>
                  <a:tcPr/>
                </a:tc>
                <a:tc>
                  <a:txBody>
                    <a:bodyPr/>
                    <a:lstStyle/>
                    <a:p>
                      <a:r>
                        <a:rPr lang="en-US" dirty="0" smtClean="0"/>
                        <a:t>30</a:t>
                      </a:r>
                      <a:endParaRPr lang="en-US" dirty="0"/>
                    </a:p>
                  </a:txBody>
                  <a:tcPr/>
                </a:tc>
                <a:tc>
                  <a:txBody>
                    <a:bodyPr/>
                    <a:lstStyle/>
                    <a:p>
                      <a:r>
                        <a:rPr lang="en-US" dirty="0" smtClean="0"/>
                        <a:t>05</a:t>
                      </a:r>
                      <a:endParaRPr lang="en-US" dirty="0"/>
                    </a:p>
                  </a:txBody>
                  <a:tcPr/>
                </a:tc>
                <a:tc>
                  <a:txBody>
                    <a:bodyPr/>
                    <a:lstStyle/>
                    <a:p>
                      <a:r>
                        <a:rPr lang="en-US" dirty="0" smtClean="0"/>
                        <a:t>05</a:t>
                      </a:r>
                      <a:endParaRPr lang="en-US" dirty="0"/>
                    </a:p>
                  </a:txBody>
                  <a:tcPr/>
                </a:tc>
                <a:tc>
                  <a:txBody>
                    <a:bodyPr/>
                    <a:lstStyle/>
                    <a:p>
                      <a:r>
                        <a:rPr lang="en-US" dirty="0" smtClean="0"/>
                        <a:t>40</a:t>
                      </a:r>
                      <a:endParaRPr lang="en-US" dirty="0"/>
                    </a:p>
                  </a:txBody>
                  <a:tcPr/>
                </a:tc>
                <a:tc>
                  <a:txBody>
                    <a:bodyPr/>
                    <a:lstStyle/>
                    <a:p>
                      <a:r>
                        <a:rPr lang="en-US" dirty="0" smtClean="0"/>
                        <a:t>60</a:t>
                      </a:r>
                      <a:endParaRPr lang="en-US" dirty="0"/>
                    </a:p>
                  </a:txBody>
                  <a:tcPr/>
                </a:tc>
                <a:tc>
                  <a:txBody>
                    <a:bodyPr/>
                    <a:lstStyle/>
                    <a:p>
                      <a:r>
                        <a:rPr lang="en-US" dirty="0" smtClean="0"/>
                        <a:t>00</a:t>
                      </a:r>
                      <a:endParaRPr lang="en-US" dirty="0"/>
                    </a:p>
                  </a:txBody>
                  <a:tcPr/>
                </a:tc>
                <a:tc>
                  <a:txBody>
                    <a:bodyPr/>
                    <a:lstStyle/>
                    <a:p>
                      <a:r>
                        <a:rPr lang="en-US" dirty="0" smtClean="0"/>
                        <a:t>100</a:t>
                      </a:r>
                      <a:endParaRPr lang="en-US" dirty="0"/>
                    </a:p>
                  </a:txBody>
                  <a:tcPr/>
                </a:tc>
              </a:tr>
              <a:tr h="3683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1(1-0)</a:t>
                      </a:r>
                    </a:p>
                  </a:txBody>
                  <a:tcPr/>
                </a:tc>
                <a:tc>
                  <a:txBody>
                    <a:bodyPr/>
                    <a:lstStyle/>
                    <a:p>
                      <a:r>
                        <a:rPr lang="en-US" dirty="0" smtClean="0"/>
                        <a:t>30</a:t>
                      </a:r>
                      <a:endParaRPr lang="en-US" dirty="0"/>
                    </a:p>
                  </a:txBody>
                  <a:tcPr/>
                </a:tc>
                <a:tc>
                  <a:txBody>
                    <a:bodyPr/>
                    <a:lstStyle/>
                    <a:p>
                      <a:r>
                        <a:rPr lang="en-US" dirty="0" smtClean="0"/>
                        <a:t>05</a:t>
                      </a:r>
                      <a:endParaRPr lang="en-US" dirty="0"/>
                    </a:p>
                  </a:txBody>
                  <a:tcPr/>
                </a:tc>
                <a:tc>
                  <a:txBody>
                    <a:bodyPr/>
                    <a:lstStyle/>
                    <a:p>
                      <a:r>
                        <a:rPr lang="en-US" dirty="0" smtClean="0"/>
                        <a:t>05</a:t>
                      </a:r>
                      <a:endParaRPr lang="en-US" dirty="0"/>
                    </a:p>
                  </a:txBody>
                  <a:tcPr/>
                </a:tc>
                <a:tc>
                  <a:txBody>
                    <a:bodyPr/>
                    <a:lstStyle/>
                    <a:p>
                      <a:r>
                        <a:rPr lang="en-US" dirty="0" smtClean="0"/>
                        <a:t>40</a:t>
                      </a:r>
                      <a:endParaRPr lang="en-US" dirty="0"/>
                    </a:p>
                  </a:txBody>
                  <a:tcPr/>
                </a:tc>
                <a:tc>
                  <a:txBody>
                    <a:bodyPr/>
                    <a:lstStyle/>
                    <a:p>
                      <a:r>
                        <a:rPr lang="en-US" dirty="0" smtClean="0"/>
                        <a:t>60</a:t>
                      </a:r>
                      <a:endParaRPr lang="en-US" dirty="0"/>
                    </a:p>
                  </a:txBody>
                  <a:tcPr/>
                </a:tc>
                <a:tc>
                  <a:txBody>
                    <a:bodyPr/>
                    <a:lstStyle/>
                    <a:p>
                      <a:r>
                        <a:rPr lang="en-US" dirty="0" smtClean="0"/>
                        <a:t>00</a:t>
                      </a:r>
                      <a:endParaRPr lang="en-US" dirty="0"/>
                    </a:p>
                  </a:txBody>
                  <a:tcPr/>
                </a:tc>
                <a:tc>
                  <a:txBody>
                    <a:bodyPr/>
                    <a:lstStyle/>
                    <a:p>
                      <a:r>
                        <a:rPr lang="en-US" dirty="0" smtClean="0"/>
                        <a:t>100</a:t>
                      </a:r>
                      <a:endParaRPr lang="en-US" dirty="0"/>
                    </a:p>
                  </a:txBody>
                  <a:tcPr/>
                </a:tc>
              </a:tr>
              <a:tr h="3683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4(4-0)</a:t>
                      </a:r>
                    </a:p>
                  </a:txBody>
                  <a:tcPr/>
                </a:tc>
                <a:tc>
                  <a:txBody>
                    <a:bodyPr/>
                    <a:lstStyle/>
                    <a:p>
                      <a:r>
                        <a:rPr lang="en-US" dirty="0" smtClean="0"/>
                        <a:t>30</a:t>
                      </a:r>
                      <a:endParaRPr lang="en-US" dirty="0"/>
                    </a:p>
                  </a:txBody>
                  <a:tcPr/>
                </a:tc>
                <a:tc>
                  <a:txBody>
                    <a:bodyPr/>
                    <a:lstStyle/>
                    <a:p>
                      <a:r>
                        <a:rPr lang="en-US" dirty="0" smtClean="0"/>
                        <a:t>05</a:t>
                      </a:r>
                      <a:endParaRPr lang="en-US" dirty="0"/>
                    </a:p>
                  </a:txBody>
                  <a:tcPr/>
                </a:tc>
                <a:tc>
                  <a:txBody>
                    <a:bodyPr/>
                    <a:lstStyle/>
                    <a:p>
                      <a:r>
                        <a:rPr lang="en-US" dirty="0" smtClean="0"/>
                        <a:t>05</a:t>
                      </a:r>
                      <a:endParaRPr lang="en-US" dirty="0"/>
                    </a:p>
                  </a:txBody>
                  <a:tcPr/>
                </a:tc>
                <a:tc>
                  <a:txBody>
                    <a:bodyPr/>
                    <a:lstStyle/>
                    <a:p>
                      <a:r>
                        <a:rPr lang="en-US" dirty="0" smtClean="0"/>
                        <a:t>40</a:t>
                      </a:r>
                      <a:endParaRPr lang="en-US" dirty="0"/>
                    </a:p>
                  </a:txBody>
                  <a:tcPr/>
                </a:tc>
                <a:tc>
                  <a:txBody>
                    <a:bodyPr/>
                    <a:lstStyle/>
                    <a:p>
                      <a:r>
                        <a:rPr lang="en-US" dirty="0" smtClean="0"/>
                        <a:t>60</a:t>
                      </a:r>
                      <a:endParaRPr lang="en-US" dirty="0"/>
                    </a:p>
                  </a:txBody>
                  <a:tcPr/>
                </a:tc>
                <a:tc>
                  <a:txBody>
                    <a:bodyPr/>
                    <a:lstStyle/>
                    <a:p>
                      <a:r>
                        <a:rPr lang="en-US" dirty="0" smtClean="0"/>
                        <a:t>00</a:t>
                      </a:r>
                      <a:endParaRPr lang="en-US" dirty="0"/>
                    </a:p>
                  </a:txBody>
                  <a:tcPr/>
                </a:tc>
                <a:tc>
                  <a:txBody>
                    <a:bodyPr/>
                    <a:lstStyle/>
                    <a:p>
                      <a:r>
                        <a:rPr lang="en-US" dirty="0" smtClean="0"/>
                        <a:t>100</a:t>
                      </a:r>
                      <a:endParaRPr lang="en-US" dirty="0"/>
                    </a:p>
                  </a:txBody>
                  <a:tcPr/>
                </a:tc>
              </a:tr>
              <a:tr h="3683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2(0-2)</a:t>
                      </a:r>
                    </a:p>
                  </a:txBody>
                  <a:tcPr/>
                </a:tc>
                <a:tc>
                  <a:txBody>
                    <a:bodyPr/>
                    <a:lstStyle/>
                    <a:p>
                      <a:r>
                        <a:rPr lang="en-US" dirty="0" smtClean="0"/>
                        <a:t>00</a:t>
                      </a:r>
                      <a:endParaRPr lang="en-US" dirty="0"/>
                    </a:p>
                  </a:txBody>
                  <a:tcPr/>
                </a:tc>
                <a:tc>
                  <a:txBody>
                    <a:bodyPr/>
                    <a:lstStyle/>
                    <a:p>
                      <a:r>
                        <a:rPr lang="en-US" dirty="0" smtClean="0"/>
                        <a:t>00</a:t>
                      </a:r>
                      <a:endParaRPr lang="en-US" dirty="0"/>
                    </a:p>
                  </a:txBody>
                  <a:tcPr/>
                </a:tc>
                <a:tc>
                  <a:txBody>
                    <a:bodyPr/>
                    <a:lstStyle/>
                    <a:p>
                      <a:r>
                        <a:rPr lang="en-US" dirty="0" smtClean="0"/>
                        <a:t>00</a:t>
                      </a:r>
                      <a:endParaRPr lang="en-US" dirty="0"/>
                    </a:p>
                  </a:txBody>
                  <a:tcPr/>
                </a:tc>
                <a:tc>
                  <a:txBody>
                    <a:bodyPr/>
                    <a:lstStyle/>
                    <a:p>
                      <a:r>
                        <a:rPr lang="en-US" dirty="0" smtClean="0"/>
                        <a:t>00</a:t>
                      </a:r>
                      <a:endParaRPr lang="en-US" dirty="0"/>
                    </a:p>
                  </a:txBody>
                  <a:tcPr/>
                </a:tc>
                <a:tc>
                  <a:txBody>
                    <a:bodyPr/>
                    <a:lstStyle/>
                    <a:p>
                      <a:r>
                        <a:rPr lang="en-US" dirty="0" smtClean="0"/>
                        <a:t>00</a:t>
                      </a:r>
                      <a:endParaRPr lang="en-US" dirty="0"/>
                    </a:p>
                  </a:txBody>
                  <a:tcPr/>
                </a:tc>
                <a:tc>
                  <a:txBody>
                    <a:bodyPr/>
                    <a:lstStyle/>
                    <a:p>
                      <a:r>
                        <a:rPr lang="en-US" dirty="0" smtClean="0"/>
                        <a:t>100</a:t>
                      </a:r>
                      <a:endParaRPr lang="en-US" dirty="0"/>
                    </a:p>
                  </a:txBody>
                  <a:tcPr/>
                </a:tc>
                <a:tc>
                  <a:txBody>
                    <a:bodyPr/>
                    <a:lstStyle/>
                    <a:p>
                      <a:r>
                        <a:rPr lang="en-US" dirty="0" smtClean="0"/>
                        <a:t>100</a:t>
                      </a:r>
                      <a:endParaRPr lang="en-US" dirty="0"/>
                    </a:p>
                  </a:txBody>
                  <a:tcPr/>
                </a:tc>
              </a:tr>
            </a:tbl>
          </a:graphicData>
        </a:graphic>
      </p:graphicFrame>
    </p:spTree>
    <p:extLst>
      <p:ext uri="{BB962C8B-B14F-4D97-AF65-F5344CB8AC3E}">
        <p14:creationId xmlns:p14="http://schemas.microsoft.com/office/powerpoint/2010/main" val="465394460"/>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1117</TotalTime>
  <Words>2887</Words>
  <Application>Microsoft Office PowerPoint</Application>
  <PresentationFormat>Widescreen</PresentationFormat>
  <Paragraphs>588</Paragraphs>
  <Slides>30</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Arial Rounded MT Bold</vt:lpstr>
      <vt:lpstr>Calibri</vt:lpstr>
      <vt:lpstr>Century Gothic</vt:lpstr>
      <vt:lpstr>Times New Roman</vt:lpstr>
      <vt:lpstr>Wingdings 3</vt:lpstr>
      <vt:lpstr>Slice</vt:lpstr>
      <vt:lpstr>University of Poonch Rawalakot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Various ASSOCIATE DEGREE Programs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            THANKS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University of Poonch Rawalakot</dc:title>
  <dc:creator>user</dc:creator>
  <cp:lastModifiedBy>user</cp:lastModifiedBy>
  <cp:revision>75</cp:revision>
  <dcterms:created xsi:type="dcterms:W3CDTF">2023-10-07T17:13:53Z</dcterms:created>
  <dcterms:modified xsi:type="dcterms:W3CDTF">2023-11-28T19:39:23Z</dcterms:modified>
</cp:coreProperties>
</file>